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78" r:id="rId3"/>
    <p:sldId id="280" r:id="rId4"/>
    <p:sldId id="279" r:id="rId5"/>
    <p:sldId id="281" r:id="rId6"/>
    <p:sldId id="261" r:id="rId7"/>
    <p:sldId id="282" r:id="rId8"/>
    <p:sldId id="263" r:id="rId9"/>
    <p:sldId id="262" r:id="rId10"/>
    <p:sldId id="265" r:id="rId11"/>
    <p:sldId id="266" r:id="rId12"/>
    <p:sldId id="283" r:id="rId13"/>
    <p:sldId id="285" r:id="rId14"/>
    <p:sldId id="284" r:id="rId15"/>
    <p:sldId id="286" r:id="rId16"/>
    <p:sldId id="287" r:id="rId17"/>
    <p:sldId id="268" r:id="rId18"/>
    <p:sldId id="274" r:id="rId19"/>
    <p:sldId id="270" r:id="rId20"/>
    <p:sldId id="273"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C4AD9-7373-4FCD-8AE0-E3C689820DBF}" type="datetimeFigureOut">
              <a:rPr lang="en-US" smtClean="0"/>
              <a:pPr/>
              <a:t>8/15/2021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B4906-C64F-4446-BCA9-C0A986B74F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7B4906-C64F-4446-BCA9-C0A986B74FCF}"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517605-412D-4E31-B317-5D9F8FD278AE}" type="datetime1">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6A3FC-E5D7-4263-A02A-967D9BA135BA}" type="datetime1">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31ADE-2251-4C26-8F8B-5C88BBF20D65}" type="datetime1">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0E943-2B9F-470F-88C8-EFDDF779358E}" type="datetime1">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D850F-5EF9-4C96-81E8-9FEF265745DD}" type="datetime1">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6D58FD-5FA7-4ECE-A2EB-31DA72A81EBD}" type="datetime1">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CFEB9-EC8D-426F-A5D1-1FD17D3064C7}" type="datetime1">
              <a:rPr lang="en-US" smtClean="0"/>
              <a:pPr/>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1A0B8E-FA0B-4D19-A664-AB7D35CA6872}" type="datetime1">
              <a:rPr lang="en-US" smtClean="0"/>
              <a:pPr/>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41A82-6837-4C8B-B3BA-A20017AAEEE5}" type="datetime1">
              <a:rPr lang="en-US" smtClean="0"/>
              <a:pPr/>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297A2-C7AC-484E-80B7-3DFE6D279A2D}" type="datetime1">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789F28-1E32-42C4-BA92-56A2959FDF5C}" type="datetime1">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5A7FA-9193-44C5-A36B-D640FC3F8A9D}" type="datetime1">
              <a:rPr lang="en-US" smtClean="0"/>
              <a:pPr/>
              <a:t>8/15/2021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59DC-14FC-4797-B1D5-47F16E1B71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rea_CG_Art_design_greeny_sky.jpg"/>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WordArt 3"/>
          <p:cNvSpPr>
            <a:spLocks noChangeArrowheads="1" noChangeShapeType="1" noTextEdit="1"/>
          </p:cNvSpPr>
          <p:nvPr/>
        </p:nvSpPr>
        <p:spPr bwMode="auto">
          <a:xfrm>
            <a:off x="838200" y="2424285"/>
            <a:ext cx="7848600" cy="2300115"/>
          </a:xfrm>
          <a:prstGeom prst="rect">
            <a:avLst/>
          </a:prstGeom>
          <a:effectLst>
            <a:outerShdw blurRad="50800" dist="50800" dir="5400000" algn="ctr" rotWithShape="0">
              <a:schemeClr val="tx2">
                <a:lumMod val="40000"/>
                <a:lumOff val="60000"/>
              </a:schemeClr>
            </a:outerShdw>
            <a:reflection blurRad="6350" stA="50000" endA="300" endPos="90000" dist="50800" dir="5400000" sy="-100000" algn="bl" rotWithShape="0"/>
          </a:effectLst>
        </p:spPr>
        <p:txBody>
          <a:bodyPr wrap="none" fromWordArt="1">
            <a:prstTxWarp prst="textArchUp">
              <a:avLst/>
            </a:prstTxWarp>
          </a:bodyPr>
          <a:lstStyle/>
          <a:p>
            <a:pPr algn="ctr">
              <a:lnSpc>
                <a:spcPct val="130000"/>
              </a:lnSpc>
            </a:pPr>
            <a:endParaRPr lang="en-US" sz="4400" b="1" kern="10" dirty="0">
              <a:ln w="18415" cmpd="sng">
                <a:solidFill>
                  <a:schemeClr val="bg1">
                    <a:lumMod val="95000"/>
                  </a:schemeClr>
                </a:solidFill>
                <a:prstDash val="solid"/>
              </a:ln>
              <a:solidFill>
                <a:schemeClr val="accent1">
                  <a:lumMod val="75000"/>
                </a:schemeClr>
              </a:solidFill>
              <a:effectLst>
                <a:outerShdw blurRad="63500" dir="3600000" algn="tl" rotWithShape="0">
                  <a:srgbClr val="000000">
                    <a:alpha val="70000"/>
                  </a:srgbClr>
                </a:outerShdw>
              </a:effectLst>
              <a:latin typeface="Arial"/>
              <a:cs typeface="Arial"/>
            </a:endParaRPr>
          </a:p>
        </p:txBody>
      </p:sp>
      <p:sp>
        <p:nvSpPr>
          <p:cNvPr id="4" name="Text Box 6"/>
          <p:cNvSpPr txBox="1">
            <a:spLocks noChangeArrowheads="1"/>
          </p:cNvSpPr>
          <p:nvPr/>
        </p:nvSpPr>
        <p:spPr bwMode="auto">
          <a:xfrm>
            <a:off x="3048000" y="6182380"/>
            <a:ext cx="7010400" cy="523220"/>
          </a:xfrm>
          <a:prstGeom prst="rect">
            <a:avLst/>
          </a:prstGeom>
          <a:noFill/>
          <a:ln w="9525">
            <a:noFill/>
            <a:miter lim="800000"/>
            <a:headEnd/>
            <a:tailEnd/>
          </a:ln>
          <a:effectLst/>
        </p:spPr>
        <p:txBody>
          <a:bodyPr wrap="square">
            <a:spAutoFit/>
          </a:bodyPr>
          <a:lstStyle/>
          <a:p>
            <a:pPr eaLnBrk="1" hangingPunct="1">
              <a:spcBef>
                <a:spcPct val="50000"/>
              </a:spcBef>
            </a:pPr>
            <a:r>
              <a:rPr lang="en-US" sz="2800" i="1" dirty="0" err="1">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Đakroong</a:t>
            </a:r>
            <a:r>
              <a:rPr lang="en-US" sz="2800" i="1" dirty="0">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 </a:t>
            </a:r>
            <a:r>
              <a:rPr lang="en-US" sz="2800" i="1" dirty="0" err="1">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ngày</a:t>
            </a:r>
            <a:r>
              <a:rPr lang="en-US" sz="2800" i="1" dirty="0">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 27 </a:t>
            </a:r>
            <a:r>
              <a:rPr lang="en-US" sz="2800" i="1" dirty="0" err="1">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tháng</a:t>
            </a:r>
            <a:r>
              <a:rPr lang="en-US" sz="2800" i="1" dirty="0">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 10 </a:t>
            </a:r>
            <a:r>
              <a:rPr lang="en-US" sz="2800" i="1" dirty="0" err="1">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năm</a:t>
            </a:r>
            <a:r>
              <a:rPr lang="en-US" sz="2800" i="1" dirty="0">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 2020</a:t>
            </a:r>
          </a:p>
        </p:txBody>
      </p:sp>
      <p:sp>
        <p:nvSpPr>
          <p:cNvPr id="5" name="WordArt 3"/>
          <p:cNvSpPr>
            <a:spLocks noChangeArrowheads="1" noChangeShapeType="1" noTextEdit="1"/>
          </p:cNvSpPr>
          <p:nvPr/>
        </p:nvSpPr>
        <p:spPr bwMode="auto">
          <a:xfrm>
            <a:off x="1828800" y="429330"/>
            <a:ext cx="4724400" cy="533400"/>
          </a:xfrm>
          <a:prstGeom prst="rect">
            <a:avLst/>
          </a:prstGeom>
          <a:effectLst>
            <a:reflection blurRad="6350" stA="50000" endA="300" endPos="55000" dir="5400000" sy="-100000" algn="bl" rotWithShape="0"/>
          </a:effectLst>
        </p:spPr>
        <p:txBody>
          <a:bodyPr wrap="none" fromWordArt="1">
            <a:prstTxWarp prst="textPlain">
              <a:avLst>
                <a:gd name="adj" fmla="val 48306"/>
              </a:avLst>
            </a:prstTxWarp>
          </a:bodyPr>
          <a:lstStyle/>
          <a:p>
            <a:pPr algn="ctr"/>
            <a:r>
              <a:rPr lang="en-US" sz="4400" b="1" kern="10" dirty="0" smtClean="0">
                <a:ln w="12700">
                  <a:solidFill>
                    <a:schemeClr val="accent6">
                      <a:lumMod val="75000"/>
                    </a:schemeClr>
                  </a:solidFill>
                  <a:round/>
                  <a:headEnd/>
                  <a:tailEnd/>
                </a:ln>
                <a:solidFill>
                  <a:srgbClr val="FF0000"/>
                </a:solidFill>
                <a:effectLst>
                  <a:innerShdw blurRad="63500" dist="50800" dir="16200000">
                    <a:prstClr val="black">
                      <a:alpha val="50000"/>
                    </a:prstClr>
                  </a:innerShdw>
                </a:effectLst>
                <a:latin typeface="Arial"/>
                <a:cs typeface="Arial"/>
              </a:rPr>
              <a:t> </a:t>
            </a:r>
            <a:r>
              <a:rPr lang="en-US" sz="4400" b="1" kern="10" dirty="0" err="1">
                <a:ln w="12700">
                  <a:solidFill>
                    <a:schemeClr val="accent6">
                      <a:lumMod val="75000"/>
                    </a:schemeClr>
                  </a:solidFill>
                  <a:round/>
                  <a:headEnd/>
                  <a:tailEnd/>
                </a:ln>
                <a:solidFill>
                  <a:srgbClr val="FF0000"/>
                </a:solidFill>
                <a:effectLst>
                  <a:innerShdw blurRad="63500" dist="50800" dir="16200000">
                    <a:prstClr val="black">
                      <a:alpha val="50000"/>
                    </a:prstClr>
                  </a:innerShdw>
                </a:effectLst>
                <a:latin typeface="Arial"/>
                <a:cs typeface="Arial"/>
              </a:rPr>
              <a:t>Công</a:t>
            </a:r>
            <a:r>
              <a:rPr lang="en-US" sz="4400" b="1" kern="10" dirty="0">
                <a:ln w="12700">
                  <a:solidFill>
                    <a:schemeClr val="accent6">
                      <a:lumMod val="75000"/>
                    </a:schemeClr>
                  </a:solidFill>
                  <a:round/>
                  <a:headEnd/>
                  <a:tailEnd/>
                </a:ln>
                <a:solidFill>
                  <a:srgbClr val="FF0000"/>
                </a:solidFill>
                <a:effectLst>
                  <a:innerShdw blurRad="63500" dist="50800" dir="16200000">
                    <a:prstClr val="black">
                      <a:alpha val="50000"/>
                    </a:prstClr>
                  </a:innerShdw>
                </a:effectLst>
                <a:latin typeface="Arial"/>
                <a:cs typeface="Arial"/>
              </a:rPr>
              <a:t> </a:t>
            </a:r>
            <a:r>
              <a:rPr lang="en-US" sz="4400" b="1" kern="10" dirty="0" err="1" smtClean="0">
                <a:ln w="12700">
                  <a:solidFill>
                    <a:schemeClr val="accent6">
                      <a:lumMod val="75000"/>
                    </a:schemeClr>
                  </a:solidFill>
                  <a:round/>
                  <a:headEnd/>
                  <a:tailEnd/>
                </a:ln>
                <a:solidFill>
                  <a:srgbClr val="FF0000"/>
                </a:solidFill>
                <a:effectLst>
                  <a:innerShdw blurRad="63500" dist="50800" dir="16200000">
                    <a:prstClr val="black">
                      <a:alpha val="50000"/>
                    </a:prstClr>
                  </a:innerShdw>
                </a:effectLst>
                <a:latin typeface="Arial"/>
                <a:cs typeface="Arial"/>
              </a:rPr>
              <a:t>nghệ</a:t>
            </a:r>
            <a:r>
              <a:rPr lang="en-US" sz="4400" b="1" kern="10" dirty="0" smtClean="0">
                <a:ln w="12700">
                  <a:solidFill>
                    <a:schemeClr val="accent6">
                      <a:lumMod val="75000"/>
                    </a:schemeClr>
                  </a:solidFill>
                  <a:round/>
                  <a:headEnd/>
                  <a:tailEnd/>
                </a:ln>
                <a:solidFill>
                  <a:srgbClr val="FF0000"/>
                </a:solidFill>
                <a:effectLst>
                  <a:innerShdw blurRad="63500" dist="50800" dir="16200000">
                    <a:prstClr val="black">
                      <a:alpha val="50000"/>
                    </a:prstClr>
                  </a:innerShdw>
                </a:effectLst>
                <a:latin typeface="Arial"/>
                <a:cs typeface="Arial"/>
              </a:rPr>
              <a:t> 7</a:t>
            </a:r>
            <a:endParaRPr lang="en-US" sz="4400" b="1" kern="10" dirty="0">
              <a:ln w="12700">
                <a:solidFill>
                  <a:schemeClr val="accent6">
                    <a:lumMod val="75000"/>
                  </a:schemeClr>
                </a:solidFill>
                <a:round/>
                <a:headEnd/>
                <a:tailEnd/>
              </a:ln>
              <a:solidFill>
                <a:srgbClr val="FF0000"/>
              </a:solidFill>
              <a:effectLst>
                <a:innerShdw blurRad="63500" dist="50800" dir="16200000">
                  <a:prstClr val="black">
                    <a:alpha val="50000"/>
                  </a:prstClr>
                </a:innerShdw>
              </a:effectLst>
              <a:latin typeface="Arial"/>
              <a:cs typeface="Arial"/>
            </a:endParaRPr>
          </a:p>
        </p:txBody>
      </p:sp>
      <p:pic>
        <p:nvPicPr>
          <p:cNvPr id="6" name="Picture 15" descr="Picture33"/>
          <p:cNvPicPr>
            <a:picLocks noChangeAspect="1" noChangeArrowheads="1" noCrop="1"/>
          </p:cNvPicPr>
          <p:nvPr/>
        </p:nvPicPr>
        <p:blipFill>
          <a:blip r:embed="rId4"/>
          <a:srcRect/>
          <a:stretch>
            <a:fillRect/>
          </a:stretch>
        </p:blipFill>
        <p:spPr bwMode="auto">
          <a:xfrm>
            <a:off x="-176391" y="-100896"/>
            <a:ext cx="1333500" cy="1390650"/>
          </a:xfrm>
          <a:prstGeom prst="rect">
            <a:avLst/>
          </a:prstGeom>
          <a:noFill/>
          <a:ln w="9525">
            <a:noFill/>
            <a:miter lim="800000"/>
            <a:headEnd/>
            <a:tailEnd/>
          </a:ln>
        </p:spPr>
      </p:pic>
      <p:pic>
        <p:nvPicPr>
          <p:cNvPr id="7" name="Picture 15" descr="Picture33"/>
          <p:cNvPicPr>
            <a:picLocks noChangeAspect="1" noChangeArrowheads="1" noCrop="1"/>
          </p:cNvPicPr>
          <p:nvPr/>
        </p:nvPicPr>
        <p:blipFill>
          <a:blip r:embed="rId4"/>
          <a:srcRect/>
          <a:stretch>
            <a:fillRect/>
          </a:stretch>
        </p:blipFill>
        <p:spPr bwMode="auto">
          <a:xfrm>
            <a:off x="7878234" y="-152400"/>
            <a:ext cx="1333500" cy="1390650"/>
          </a:xfrm>
          <a:prstGeom prst="rect">
            <a:avLst/>
          </a:prstGeom>
          <a:noFill/>
          <a:ln w="9525">
            <a:noFill/>
            <a:miter lim="800000"/>
            <a:headEnd/>
            <a:tailEnd/>
          </a:ln>
        </p:spPr>
      </p:pic>
      <p:pic>
        <p:nvPicPr>
          <p:cNvPr id="9" name="Picture 15" descr="Picture33"/>
          <p:cNvPicPr>
            <a:picLocks noChangeAspect="1" noChangeArrowheads="1" noCrop="1"/>
          </p:cNvPicPr>
          <p:nvPr/>
        </p:nvPicPr>
        <p:blipFill>
          <a:blip r:embed="rId4"/>
          <a:srcRect/>
          <a:stretch>
            <a:fillRect/>
          </a:stretch>
        </p:blipFill>
        <p:spPr bwMode="auto">
          <a:xfrm>
            <a:off x="2807676" y="3505200"/>
            <a:ext cx="2730674" cy="2847703"/>
          </a:xfrm>
          <a:prstGeom prst="rect">
            <a:avLst/>
          </a:prstGeom>
          <a:noFill/>
          <a:ln w="9525">
            <a:noFill/>
            <a:miter lim="800000"/>
            <a:headEnd/>
            <a:tailEnd/>
          </a:ln>
        </p:spPr>
      </p:pic>
      <p:sp>
        <p:nvSpPr>
          <p:cNvPr id="10" name="Rectangle 9"/>
          <p:cNvSpPr/>
          <p:nvPr/>
        </p:nvSpPr>
        <p:spPr>
          <a:xfrm>
            <a:off x="290286" y="1730726"/>
            <a:ext cx="8839200" cy="255454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extrusionH="57150" contourW="6350" prstMaterial="metal">
              <a:bevelT w="127000" h="31750" prst="slope"/>
              <a:contourClr>
                <a:schemeClr val="accent1">
                  <a:shade val="75000"/>
                </a:schemeClr>
              </a:contourClr>
            </a:sp3d>
          </a:bodyPr>
          <a:lstStyle/>
          <a:p>
            <a:pPr algn="ct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BÀI 9: </a:t>
            </a:r>
          </a:p>
          <a:p>
            <a:pPr algn="ct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CÁCH </a:t>
            </a: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SỬ DỤNG VÀ BẢO QUẢN</a:t>
            </a:r>
          </a:p>
          <a:p>
            <a:pPr algn="ct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CÁC LOẠI PHÂN BÓN </a:t>
            </a:r>
            <a:endPar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endParaRPr>
          </a:p>
          <a:p>
            <a:pPr algn="ct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THÔNG </a:t>
            </a: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THƯỜNG</a:t>
            </a:r>
            <a:endParaRPr lang="en-US" sz="4000" b="1" cap="all" spc="0" dirty="0">
              <a:ln w="0"/>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289" y="0"/>
            <a:ext cx="9155289" cy="707886"/>
            <a:chOff x="-11289" y="0"/>
            <a:chExt cx="9155289" cy="707886"/>
          </a:xfrm>
        </p:grpSpPr>
        <p:sp>
          <p:nvSpPr>
            <p:cNvPr id="6" name="TextBox 5"/>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a:solidFill>
                    <a:schemeClr val="tx2">
                      <a:lumMod val="75000"/>
                    </a:schemeClr>
                  </a:solidFill>
                  <a:latin typeface="Arial" pitchFamily="34" charset="0"/>
                  <a:cs typeface="Arial" pitchFamily="34" charset="0"/>
                </a:rPr>
                <a:t>Tiết 8 – Bài 9</a:t>
              </a:r>
            </a:p>
            <a:p>
              <a:pPr algn="ctr"/>
              <a:r>
                <a:rPr lang="en-US" sz="2000" b="1">
                  <a:solidFill>
                    <a:schemeClr val="tx1"/>
                  </a:solidFill>
                  <a:latin typeface="Arial" pitchFamily="34" charset="0"/>
                  <a:cs typeface="Arial" pitchFamily="34" charset="0"/>
                </a:rPr>
                <a:t>CÁCH SỬ DỤNG VÀ BẢO QUẢN CÁC LOẠI PHÂN BÓN THÔNG THƯỜNG</a:t>
              </a:r>
            </a:p>
          </p:txBody>
        </p:sp>
        <p:cxnSp>
          <p:nvCxnSpPr>
            <p:cNvPr id="7" name="Straight Connector 6"/>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descr="phan.jpg"/>
          <p:cNvPicPr>
            <a:picLocks noChangeAspect="1"/>
          </p:cNvPicPr>
          <p:nvPr/>
        </p:nvPicPr>
        <p:blipFill>
          <a:blip r:embed="rId2"/>
          <a:stretch>
            <a:fillRect/>
          </a:stretch>
        </p:blipFill>
        <p:spPr>
          <a:xfrm>
            <a:off x="4571999" y="999848"/>
            <a:ext cx="4047303" cy="3267352"/>
          </a:xfrm>
          <a:prstGeom prst="rect">
            <a:avLst/>
          </a:prstGeom>
        </p:spPr>
        <p:style>
          <a:lnRef idx="2">
            <a:schemeClr val="accent1"/>
          </a:lnRef>
          <a:fillRef idx="1">
            <a:schemeClr val="lt1"/>
          </a:fillRef>
          <a:effectRef idx="0">
            <a:schemeClr val="accent1"/>
          </a:effectRef>
          <a:fontRef idx="minor">
            <a:schemeClr val="dk1"/>
          </a:fontRef>
        </p:style>
      </p:pic>
      <p:pic>
        <p:nvPicPr>
          <p:cNvPr id="13" name="Picture 13" descr="Cac kieu bon phan4"/>
          <p:cNvPicPr>
            <a:picLocks noChangeAspect="1" noChangeArrowheads="1"/>
          </p:cNvPicPr>
          <p:nvPr/>
        </p:nvPicPr>
        <p:blipFill>
          <a:blip r:embed="rId3">
            <a:lum bright="-6000" contrast="12000"/>
          </a:blip>
          <a:srcRect/>
          <a:stretch>
            <a:fillRect/>
          </a:stretch>
        </p:blipFill>
        <p:spPr bwMode="auto">
          <a:xfrm>
            <a:off x="609600" y="914400"/>
            <a:ext cx="3880536" cy="33528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9" name="TextBox 8"/>
          <p:cNvSpPr txBox="1"/>
          <p:nvPr/>
        </p:nvSpPr>
        <p:spPr>
          <a:xfrm>
            <a:off x="304800" y="4572000"/>
            <a:ext cx="8501366"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800" b="1" u="sng" dirty="0" err="1">
                <a:latin typeface="Times New Roman" pitchFamily="18" charset="0"/>
                <a:cs typeface="Times New Roman" pitchFamily="18" charset="0"/>
              </a:rPr>
              <a:t>Bón</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vãi</a:t>
            </a:r>
            <a:r>
              <a:rPr lang="en-US" sz="2800" b="1" u="sng" dirty="0">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dễ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ruộng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t>
            </a:r>
            <a:r>
              <a:rPr lang="en-US" sz="2800" dirty="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1289" y="0"/>
            <a:ext cx="9155289" cy="707886"/>
            <a:chOff x="-11289" y="0"/>
            <a:chExt cx="9155289" cy="707886"/>
          </a:xfrm>
        </p:grpSpPr>
        <p:sp>
          <p:nvSpPr>
            <p:cNvPr id="6" name="TextBox 5"/>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a:solidFill>
                    <a:schemeClr val="tx2">
                      <a:lumMod val="75000"/>
                    </a:schemeClr>
                  </a:solidFill>
                  <a:latin typeface="Arial" pitchFamily="34" charset="0"/>
                  <a:cs typeface="Arial" pitchFamily="34" charset="0"/>
                </a:rPr>
                <a:t>Tiết 8 – Bài 9</a:t>
              </a:r>
            </a:p>
            <a:p>
              <a:pPr algn="ctr"/>
              <a:r>
                <a:rPr lang="en-US" sz="2000" b="1">
                  <a:solidFill>
                    <a:schemeClr val="tx1"/>
                  </a:solidFill>
                  <a:latin typeface="Arial" pitchFamily="34" charset="0"/>
                  <a:cs typeface="Arial" pitchFamily="34" charset="0"/>
                </a:rPr>
                <a:t>CÁCH SỬ DỤNG VÀ BẢO QUẢN CÁC LOẠI PHÂN BÓN THÔNG THƯỜNG</a:t>
              </a:r>
            </a:p>
          </p:txBody>
        </p:sp>
        <p:cxnSp>
          <p:nvCxnSpPr>
            <p:cNvPr id="7" name="Straight Connector 6"/>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04800" y="3576134"/>
            <a:ext cx="868680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800" b="1" dirty="0" err="1">
                <a:latin typeface="Times New Roman" pitchFamily="18" charset="0"/>
                <a:cs typeface="Times New Roman" pitchFamily="18" charset="0"/>
              </a:rPr>
              <a:t>Phun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lá</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en-US" sz="2800" dirty="0">
                <a:latin typeface="Times New Roman" pitchFamily="18" charset="0"/>
                <a:cs typeface="Times New Roman" pitchFamily="18" charset="0"/>
              </a:rPr>
              <a:t> tan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pic>
        <p:nvPicPr>
          <p:cNvPr id="9" name="Picture 14" descr="Cac kieu bon phan "/>
          <p:cNvPicPr>
            <a:picLocks noChangeAspect="1" noChangeArrowheads="1"/>
          </p:cNvPicPr>
          <p:nvPr/>
        </p:nvPicPr>
        <p:blipFill>
          <a:blip r:embed="rId2">
            <a:lum bright="-6000" contrast="18000"/>
          </a:blip>
          <a:srcRect/>
          <a:stretch>
            <a:fillRect/>
          </a:stretch>
        </p:blipFill>
        <p:spPr bwMode="auto">
          <a:xfrm>
            <a:off x="304800" y="818420"/>
            <a:ext cx="4038600" cy="27432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0" name="Picture 9" descr="phun trên lá.jpg"/>
          <p:cNvPicPr>
            <a:picLocks noChangeAspect="1"/>
          </p:cNvPicPr>
          <p:nvPr/>
        </p:nvPicPr>
        <p:blipFill>
          <a:blip r:embed="rId3"/>
          <a:stretch>
            <a:fillRect/>
          </a:stretch>
        </p:blipFill>
        <p:spPr>
          <a:xfrm>
            <a:off x="4593368" y="697089"/>
            <a:ext cx="4084982" cy="2743200"/>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4953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 CÁCH BÓN PHÂN</a:t>
            </a:r>
          </a:p>
        </p:txBody>
      </p:sp>
      <p:sp>
        <p:nvSpPr>
          <p:cNvPr id="5" name="TextBox 4"/>
          <p:cNvSpPr txBox="1"/>
          <p:nvPr/>
        </p:nvSpPr>
        <p:spPr>
          <a:xfrm>
            <a:off x="609600" y="1295400"/>
            <a:ext cx="30480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a:t>
            </a:r>
            <a:endParaRPr lang="en-US" sz="3200" b="1" dirty="0">
              <a:latin typeface="Times New Roman" pitchFamily="18" charset="0"/>
              <a:cs typeface="Times New Roman" pitchFamily="18" charset="0"/>
            </a:endParaRPr>
          </a:p>
        </p:txBody>
      </p:sp>
      <p:sp>
        <p:nvSpPr>
          <p:cNvPr id="6" name="TextBox 5"/>
          <p:cNvSpPr txBox="1"/>
          <p:nvPr/>
        </p:nvSpPr>
        <p:spPr>
          <a:xfrm>
            <a:off x="609600" y="2133600"/>
            <a:ext cx="37338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bón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8" name="TextBox 7"/>
          <p:cNvSpPr txBox="1"/>
          <p:nvPr/>
        </p:nvSpPr>
        <p:spPr>
          <a:xfrm>
            <a:off x="573314" y="3200400"/>
            <a:ext cx="8342086"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CÁCH SỬ DỤNG CÁC LOẠI PHÂN BÓN THÔNG THƯỜNG</a:t>
            </a:r>
          </a:p>
        </p:txBody>
      </p:sp>
      <p:pic>
        <p:nvPicPr>
          <p:cNvPr id="9" name="Picture 9"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219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63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04422" y="143002"/>
            <a:ext cx="8685786"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CÁCH SỬ DỤNG CÁC LOẠI PHÂN BÓN THÔNG THƯỜNG</a:t>
            </a:r>
          </a:p>
        </p:txBody>
      </p:sp>
      <p:graphicFrame>
        <p:nvGraphicFramePr>
          <p:cNvPr id="26" name="Table 25"/>
          <p:cNvGraphicFramePr>
            <a:graphicFrameLocks noGrp="1"/>
          </p:cNvGraphicFramePr>
          <p:nvPr>
            <p:extLst>
              <p:ext uri="{D42A27DB-BD31-4B8C-83A1-F6EECF244321}">
                <p14:modId xmlns:p14="http://schemas.microsoft.com/office/powerpoint/2010/main" val="3231465126"/>
              </p:ext>
            </p:extLst>
          </p:nvPr>
        </p:nvGraphicFramePr>
        <p:xfrm>
          <a:off x="104422" y="1220220"/>
          <a:ext cx="8887178" cy="5232501"/>
        </p:xfrm>
        <a:graphic>
          <a:graphicData uri="http://schemas.openxmlformats.org/drawingml/2006/table">
            <a:tbl>
              <a:tblPr firstRow="1" bandRow="1">
                <a:tableStyleId>{5C22544A-7EE6-4342-B048-85BDC9FD1C3A}</a:tableStyleId>
              </a:tblPr>
              <a:tblGrid>
                <a:gridCol w="1891384">
                  <a:extLst>
                    <a:ext uri="{9D8B030D-6E8A-4147-A177-3AD203B41FA5}">
                      <a16:colId xmlns:a16="http://schemas.microsoft.com/office/drawing/2014/main" val="20000"/>
                    </a:ext>
                  </a:extLst>
                </a:gridCol>
                <a:gridCol w="4114007">
                  <a:extLst>
                    <a:ext uri="{9D8B030D-6E8A-4147-A177-3AD203B41FA5}">
                      <a16:colId xmlns:a16="http://schemas.microsoft.com/office/drawing/2014/main" val="20001"/>
                    </a:ext>
                  </a:extLst>
                </a:gridCol>
                <a:gridCol w="2881787">
                  <a:extLst>
                    <a:ext uri="{9D8B030D-6E8A-4147-A177-3AD203B41FA5}">
                      <a16:colId xmlns:a16="http://schemas.microsoft.com/office/drawing/2014/main" val="20002"/>
                    </a:ext>
                  </a:extLst>
                </a:gridCol>
              </a:tblGrid>
              <a:tr h="10755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a:ln>
                            <a:noFill/>
                          </a:ln>
                          <a:solidFill>
                            <a:schemeClr val="tx1"/>
                          </a:solidFill>
                          <a:effectLst/>
                          <a:latin typeface="Times New Roman" pitchFamily="18" charset="0"/>
                          <a:cs typeface="Times New Roman" pitchFamily="18" charset="0"/>
                        </a:rPr>
                        <a:t>Loại phân bón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Đặc</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điểm</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tính</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Cách</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sử</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dụng</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chủ</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yếu</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cap="none" normalizeH="0" baseline="0" dirty="0" err="1">
                          <a:ln>
                            <a:noFill/>
                          </a:ln>
                          <a:solidFill>
                            <a:schemeClr val="tx1"/>
                          </a:solidFill>
                          <a:effectLst/>
                          <a:latin typeface="Times New Roman" pitchFamily="18" charset="0"/>
                          <a:cs typeface="Times New Roman" pitchFamily="18" charset="0"/>
                        </a:rPr>
                        <a:t>Bón</a:t>
                      </a:r>
                      <a:r>
                        <a:rPr kumimoji="0" lang="en-US" sz="1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1" u="none" strike="noStrike" cap="none" normalizeH="0" baseline="0" dirty="0" err="1">
                          <a:ln>
                            <a:noFill/>
                          </a:ln>
                          <a:solidFill>
                            <a:schemeClr val="tx1"/>
                          </a:solidFill>
                          <a:effectLst/>
                          <a:latin typeface="Times New Roman" pitchFamily="18" charset="0"/>
                          <a:cs typeface="Times New Roman" pitchFamily="18" charset="0"/>
                        </a:rPr>
                        <a:t>lót</a:t>
                      </a:r>
                      <a:r>
                        <a:rPr kumimoji="0" lang="en-US" sz="1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1" u="none" strike="noStrike" cap="none" normalizeH="0" baseline="0" dirty="0" err="1">
                          <a:ln>
                            <a:noFill/>
                          </a:ln>
                          <a:solidFill>
                            <a:schemeClr val="tx1"/>
                          </a:solidFill>
                          <a:effectLst/>
                          <a:latin typeface="Times New Roman" pitchFamily="18" charset="0"/>
                          <a:cs typeface="Times New Roman" pitchFamily="18" charset="0"/>
                        </a:rPr>
                        <a:t>Bón</a:t>
                      </a:r>
                      <a:r>
                        <a:rPr kumimoji="0" lang="en-US" sz="1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1" u="none" strike="noStrike" cap="none" normalizeH="0" baseline="0" dirty="0" err="1">
                          <a:ln>
                            <a:noFill/>
                          </a:ln>
                          <a:solidFill>
                            <a:schemeClr val="tx1"/>
                          </a:solidFill>
                          <a:effectLst/>
                          <a:latin typeface="Times New Roman" pitchFamily="18" charset="0"/>
                          <a:cs typeface="Times New Roman" pitchFamily="18" charset="0"/>
                        </a:rPr>
                        <a:t>thúc</a:t>
                      </a:r>
                      <a:r>
                        <a:rPr kumimoji="0" lang="en-US" sz="1800" b="1" i="1" u="none" strike="noStrike" cap="none" normalizeH="0" baseline="0" dirty="0">
                          <a:ln>
                            <a:noFill/>
                          </a:ln>
                          <a:solidFill>
                            <a:schemeClr val="tx1"/>
                          </a:solidFill>
                          <a:effectLst/>
                          <a:latin typeface="Times New Roman" pitchFamily="18" charset="0"/>
                          <a:cs typeface="Times New Roman"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5833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Phân hữu cơ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Các chất dinh dưỡng thường ở dạng khó tiêu (khó hoà tan) cây không sử dụng được ngay, phải có thời gian để các chất dinh dưỡng phân huỷ thành các chất hoà tan cây mới sử dụng được.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755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Phân đạm, kali và phân hỗn hợp</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Các chất dinh dưỡng dễ hoà tan cây sử dụng được ngay.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3120">
                <a:tc>
                  <a:txBody>
                    <a:bodyPr/>
                    <a:lstStyle/>
                    <a:p>
                      <a:pPr algn="just"/>
                      <a:r>
                        <a:rPr kumimoji="0" lang="en-US" sz="1800" b="0" i="0" u="none" strike="noStrike" cap="none" normalizeH="0" baseline="0">
                          <a:ln>
                            <a:noFill/>
                          </a:ln>
                          <a:solidFill>
                            <a:schemeClr val="tx1"/>
                          </a:solidFill>
                          <a:effectLst/>
                          <a:latin typeface="Times New Roman" pitchFamily="18" charset="0"/>
                          <a:cs typeface="Times New Roman" pitchFamily="18" charset="0"/>
                        </a:rPr>
                        <a:t>Phân lân</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Ít hoặc không hòa tan.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7" name="TextBox 26"/>
          <p:cNvSpPr txBox="1"/>
          <p:nvPr/>
        </p:nvSpPr>
        <p:spPr>
          <a:xfrm>
            <a:off x="6323188" y="3041291"/>
            <a:ext cx="2012241" cy="369332"/>
          </a:xfrm>
          <a:prstGeom prst="rect">
            <a:avLst/>
          </a:prstGeom>
          <a:noFill/>
        </p:spPr>
        <p:txBody>
          <a:bodyPr wrap="square" rtlCol="0">
            <a:spAutoFit/>
          </a:bodyPr>
          <a:lstStyle/>
          <a:p>
            <a:r>
              <a:rPr lang="en-US" b="1" i="1" dirty="0" err="1">
                <a:latin typeface="Times New Roman" pitchFamily="18" charset="0"/>
                <a:cs typeface="Times New Roman" pitchFamily="18" charset="0"/>
              </a:rPr>
              <a:t>Bón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lót</a:t>
            </a:r>
            <a:endParaRPr lang="en-US" b="1" i="1" dirty="0">
              <a:latin typeface="Times New Roman" pitchFamily="18" charset="0"/>
              <a:cs typeface="Times New Roman" pitchFamily="18" charset="0"/>
            </a:endParaRPr>
          </a:p>
        </p:txBody>
      </p:sp>
      <p:sp>
        <p:nvSpPr>
          <p:cNvPr id="28" name="TextBox 27"/>
          <p:cNvSpPr txBox="1"/>
          <p:nvPr/>
        </p:nvSpPr>
        <p:spPr>
          <a:xfrm>
            <a:off x="6323187" y="5190319"/>
            <a:ext cx="2012241" cy="369332"/>
          </a:xfrm>
          <a:prstGeom prst="rect">
            <a:avLst/>
          </a:prstGeom>
          <a:noFill/>
        </p:spPr>
        <p:txBody>
          <a:bodyPr wrap="square" rtlCol="0">
            <a:spAutoFit/>
          </a:bodyPr>
          <a:lstStyle/>
          <a:p>
            <a:r>
              <a:rPr lang="en-US" b="1" i="1" dirty="0" err="1">
                <a:latin typeface="Times New Roman" pitchFamily="18" charset="0"/>
                <a:cs typeface="Times New Roman" pitchFamily="18" charset="0"/>
              </a:rPr>
              <a:t>Bón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thúc</a:t>
            </a:r>
            <a:endParaRPr lang="en-US" b="1" i="1" dirty="0">
              <a:latin typeface="Times New Roman" pitchFamily="18" charset="0"/>
              <a:cs typeface="Times New Roman" pitchFamily="18" charset="0"/>
            </a:endParaRPr>
          </a:p>
        </p:txBody>
      </p:sp>
      <p:sp>
        <p:nvSpPr>
          <p:cNvPr id="29" name="TextBox 28"/>
          <p:cNvSpPr txBox="1"/>
          <p:nvPr/>
        </p:nvSpPr>
        <p:spPr>
          <a:xfrm>
            <a:off x="6475986" y="5920706"/>
            <a:ext cx="2438400" cy="369332"/>
          </a:xfrm>
          <a:prstGeom prst="rect">
            <a:avLst/>
          </a:prstGeom>
          <a:noFill/>
        </p:spPr>
        <p:txBody>
          <a:bodyPr wrap="square" rtlCol="0">
            <a:spAutoFit/>
          </a:bodyPr>
          <a:lstStyle/>
          <a:p>
            <a:r>
              <a:rPr lang="en-US" b="1" i="1" dirty="0" err="1">
                <a:latin typeface="Times New Roman" pitchFamily="18" charset="0"/>
                <a:cs typeface="Times New Roman" pitchFamily="18" charset="0"/>
              </a:rPr>
              <a:t>Bón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lót</a:t>
            </a:r>
            <a:endParaRPr lang="en-US" b="1" i="1" dirty="0">
              <a:latin typeface="Times New Roman" pitchFamily="18" charset="0"/>
              <a:cs typeface="Times New Roman" pitchFamily="18" charset="0"/>
            </a:endParaRPr>
          </a:p>
        </p:txBody>
      </p:sp>
    </p:spTree>
    <p:extLst>
      <p:ext uri="{BB962C8B-B14F-4D97-AF65-F5344CB8AC3E}">
        <p14:creationId xmlns:p14="http://schemas.microsoft.com/office/powerpoint/2010/main" val="202577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par>
                                <p:cTn id="23" presetID="4" presetClass="exit" presetSubtype="16" fill="hold" nodeType="withEffect">
                                  <p:stCondLst>
                                    <p:cond delay="0"/>
                                  </p:stCondLst>
                                  <p:childTnLst>
                                    <p:animEffect transition="out" filter="box(in)">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par>
                                <p:cTn id="26" presetID="4" presetClass="exit" presetSubtype="16" fill="hold" grpId="1" nodeType="withEffect">
                                  <p:stCondLst>
                                    <p:cond delay="0"/>
                                  </p:stCondLst>
                                  <p:childTnLst>
                                    <p:animEffect transition="out" filter="box(in)">
                                      <p:cBhvr>
                                        <p:cTn id="27" dur="500"/>
                                        <p:tgtEl>
                                          <p:spTgt spid="27"/>
                                        </p:tgtEl>
                                      </p:cBhvr>
                                    </p:animEffect>
                                    <p:set>
                                      <p:cBhvr>
                                        <p:cTn id="28" dur="1" fill="hold">
                                          <p:stCondLst>
                                            <p:cond delay="499"/>
                                          </p:stCondLst>
                                        </p:cTn>
                                        <p:tgtEl>
                                          <p:spTgt spid="27"/>
                                        </p:tgtEl>
                                        <p:attrNameLst>
                                          <p:attrName>style.visibility</p:attrName>
                                        </p:attrNameLst>
                                      </p:cBhvr>
                                      <p:to>
                                        <p:strVal val="hidden"/>
                                      </p:to>
                                    </p:set>
                                  </p:childTnLst>
                                </p:cTn>
                              </p:par>
                              <p:par>
                                <p:cTn id="29" presetID="4" presetClass="exit" presetSubtype="16" fill="hold" grpId="1" nodeType="withEffect">
                                  <p:stCondLst>
                                    <p:cond delay="0"/>
                                  </p:stCondLst>
                                  <p:childTnLst>
                                    <p:animEffect transition="out" filter="box(in)">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8" grpId="1"/>
      <p:bldP spid="29" grpId="0"/>
      <p:bldP spid="2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7086600"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CÁCH SỬ DỤNG CÁC LOẠI PHÂN BÓN THÔNG THƯỜNG</a:t>
            </a:r>
          </a:p>
        </p:txBody>
      </p:sp>
      <p:sp>
        <p:nvSpPr>
          <p:cNvPr id="5" name="TextBox 4"/>
          <p:cNvSpPr txBox="1"/>
          <p:nvPr/>
        </p:nvSpPr>
        <p:spPr>
          <a:xfrm>
            <a:off x="522111" y="1555044"/>
            <a:ext cx="8229600" cy="2404504"/>
          </a:xfrm>
          <a:prstGeom prst="rect">
            <a:avLst/>
          </a:prstGeom>
          <a:noFill/>
        </p:spPr>
        <p:txBody>
          <a:bodyPr wrap="square" rtlCol="0">
            <a:spAutoFit/>
          </a:bodyPr>
          <a:lstStyle/>
          <a:p>
            <a:pPr>
              <a:lnSpc>
                <a:spcPct val="12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hữu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lót</a:t>
            </a:r>
            <a:r>
              <a:rPr lang="en-US" sz="3200" dirty="0">
                <a:latin typeface="Times New Roman" pitchFamily="18" charset="0"/>
                <a:cs typeface="Times New Roman" pitchFamily="18" charset="0"/>
              </a:rPr>
              <a:t>.</a:t>
            </a:r>
          </a:p>
          <a:p>
            <a:pPr>
              <a:lnSpc>
                <a:spcPct val="12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đạm</a:t>
            </a:r>
            <a:r>
              <a:rPr lang="en-US" sz="3200" dirty="0">
                <a:latin typeface="Times New Roman" pitchFamily="18" charset="0"/>
                <a:cs typeface="Times New Roman" pitchFamily="18" charset="0"/>
              </a:rPr>
              <a:t>, kali,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hỗn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thúc</a:t>
            </a:r>
            <a:r>
              <a:rPr lang="en-US" sz="3200" dirty="0">
                <a:latin typeface="Times New Roman" pitchFamily="18" charset="0"/>
                <a:cs typeface="Times New Roman" pitchFamily="18" charset="0"/>
              </a:rPr>
              <a:t>.</a:t>
            </a:r>
          </a:p>
        </p:txBody>
      </p:sp>
      <p:pic>
        <p:nvPicPr>
          <p:cNvPr id="6" name="Picture 9"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219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29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4953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 CÁCH BÓN PHÂN</a:t>
            </a:r>
          </a:p>
        </p:txBody>
      </p:sp>
      <p:sp>
        <p:nvSpPr>
          <p:cNvPr id="8" name="TextBox 7"/>
          <p:cNvSpPr txBox="1"/>
          <p:nvPr/>
        </p:nvSpPr>
        <p:spPr>
          <a:xfrm>
            <a:off x="457200" y="1600200"/>
            <a:ext cx="8342086"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CÁCH SỬ DỤNG CÁC LOẠI PHÂN BÓN THÔNG THƯỜNG</a:t>
            </a:r>
          </a:p>
        </p:txBody>
      </p:sp>
      <p:sp>
        <p:nvSpPr>
          <p:cNvPr id="7" name="TextBox 6"/>
          <p:cNvSpPr txBox="1"/>
          <p:nvPr/>
        </p:nvSpPr>
        <p:spPr>
          <a:xfrm>
            <a:off x="453571" y="3235643"/>
            <a:ext cx="7566378"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III. BẢO QUẢN CÁC LOẠI PHÂN BÓN THÔNG THƯỜNG</a:t>
            </a:r>
          </a:p>
        </p:txBody>
      </p:sp>
      <p:pic>
        <p:nvPicPr>
          <p:cNvPr id="9" name="Picture 9"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219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98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xử lý rác thải thành phân hữu cơ"/>
          <p:cNvPicPr>
            <a:picLocks noGrp="1" noChangeAspect="1" noChangeArrowheads="1"/>
          </p:cNvPicPr>
          <p:nvPr>
            <p:ph idx="1"/>
          </p:nvPr>
        </p:nvPicPr>
        <p:blipFill>
          <a:blip r:embed="rId2"/>
          <a:srcRect/>
          <a:stretch>
            <a:fillRect/>
          </a:stretch>
        </p:blipFill>
        <p:spPr bwMode="auto">
          <a:xfrm>
            <a:off x="4648200" y="29029"/>
            <a:ext cx="4495800" cy="3552371"/>
          </a:xfrm>
          <a:prstGeom prst="rect">
            <a:avLst/>
          </a:prstGeom>
        </p:spPr>
        <p:style>
          <a:lnRef idx="1">
            <a:schemeClr val="accent2"/>
          </a:lnRef>
          <a:fillRef idx="2">
            <a:schemeClr val="accent2"/>
          </a:fillRef>
          <a:effectRef idx="1">
            <a:schemeClr val="accent2"/>
          </a:effectRef>
          <a:fontRef idx="minor">
            <a:schemeClr val="dk1"/>
          </a:fontRef>
        </p:style>
      </p:pic>
      <p:pic>
        <p:nvPicPr>
          <p:cNvPr id="7" name="Picture 28" descr="phan-hh"/>
          <p:cNvPicPr>
            <a:picLocks noChangeAspect="1" noChangeArrowheads="1"/>
          </p:cNvPicPr>
          <p:nvPr/>
        </p:nvPicPr>
        <p:blipFill>
          <a:blip r:embed="rId3"/>
          <a:srcRect/>
          <a:stretch>
            <a:fillRect/>
          </a:stretch>
        </p:blipFill>
        <p:spPr bwMode="auto">
          <a:xfrm>
            <a:off x="43542" y="3629"/>
            <a:ext cx="4484914" cy="3526971"/>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9" name="Picture 14" descr="reere_1"/>
          <p:cNvPicPr>
            <a:picLocks noChangeAspect="1" noChangeArrowheads="1"/>
          </p:cNvPicPr>
          <p:nvPr/>
        </p:nvPicPr>
        <p:blipFill>
          <a:blip r:embed="rId4"/>
          <a:srcRect/>
          <a:stretch>
            <a:fillRect/>
          </a:stretch>
        </p:blipFill>
        <p:spPr bwMode="auto">
          <a:xfrm>
            <a:off x="4648200" y="3712027"/>
            <a:ext cx="4419600" cy="3145971"/>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0" name="Picture 29" descr="angiang6"/>
          <p:cNvPicPr>
            <a:picLocks noChangeAspect="1" noChangeArrowheads="1"/>
          </p:cNvPicPr>
          <p:nvPr/>
        </p:nvPicPr>
        <p:blipFill>
          <a:blip r:embed="rId5"/>
          <a:srcRect/>
          <a:stretch>
            <a:fillRect/>
          </a:stretch>
        </p:blipFill>
        <p:spPr bwMode="auto">
          <a:xfrm>
            <a:off x="43542" y="3712028"/>
            <a:ext cx="4452257" cy="3145971"/>
          </a:xfrm>
          <a:prstGeom prst="rect">
            <a:avLst/>
          </a:prstGeom>
          <a:ln>
            <a:headEnd/>
            <a:tailEnd/>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33057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
                                        <p:tgtEl>
                                          <p:spTgt spid="9"/>
                                        </p:tgtEl>
                                      </p:cBhvr>
                                    </p:animEffect>
                                    <p:anim calcmode="lin" valueType="num">
                                      <p:cBhvr>
                                        <p:cTn id="13" dur="10" fill="hold"/>
                                        <p:tgtEl>
                                          <p:spTgt spid="9"/>
                                        </p:tgtEl>
                                        <p:attrNameLst>
                                          <p:attrName>ppt_x</p:attrName>
                                        </p:attrNameLst>
                                      </p:cBhvr>
                                      <p:tavLst>
                                        <p:tav tm="0">
                                          <p:val>
                                            <p:strVal val="#ppt_x"/>
                                          </p:val>
                                        </p:tav>
                                        <p:tav tm="100000">
                                          <p:val>
                                            <p:strVal val="#ppt_x"/>
                                          </p:val>
                                        </p:tav>
                                      </p:tavLst>
                                    </p:anim>
                                    <p:anim calcmode="lin" valueType="num">
                                      <p:cBhvr>
                                        <p:cTn id="14" dur="1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a:solidFill>
                  <a:schemeClr val="tx2">
                    <a:lumMod val="75000"/>
                  </a:schemeClr>
                </a:solidFill>
                <a:latin typeface="Arial" pitchFamily="34" charset="0"/>
                <a:cs typeface="Arial" pitchFamily="34" charset="0"/>
              </a:rPr>
              <a:t>Tiết 8 – Bài 9</a:t>
            </a:r>
          </a:p>
          <a:p>
            <a:pPr algn="ctr"/>
            <a:r>
              <a:rPr lang="en-US" sz="2000" b="1">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6743" y="1816532"/>
            <a:ext cx="8305800" cy="3293209"/>
          </a:xfrm>
          <a:prstGeom prst="rect">
            <a:avLst/>
          </a:prstGeom>
          <a:noFill/>
        </p:spPr>
        <p:txBody>
          <a:bodyPr wrap="square" rtlCol="0">
            <a:spAutoFit/>
          </a:bodyPr>
          <a:lstStyle/>
          <a:p>
            <a:pPr algn="just">
              <a:lnSpc>
                <a:spcPct val="130000"/>
              </a:lnSpc>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Phân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hóa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i="1" dirty="0">
                <a:latin typeface="Times New Roman" pitchFamily="18" charset="0"/>
                <a:cs typeface="Times New Roman" pitchFamily="18" charset="0"/>
              </a:rPr>
              <a:t>: </a:t>
            </a:r>
          </a:p>
          <a:p>
            <a:pPr algn="just">
              <a:lnSpc>
                <a:spcPct val="130000"/>
              </a:lnSpc>
            </a:pP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Đựng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chum, </a:t>
            </a:r>
            <a:r>
              <a:rPr lang="en-US" sz="3200" dirty="0" err="1">
                <a:latin typeface="Times New Roman" pitchFamily="18" charset="0"/>
                <a:cs typeface="Times New Roman" pitchFamily="18" charset="0"/>
              </a:rPr>
              <a:t>vại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đậy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lông</a:t>
            </a:r>
            <a:r>
              <a:rPr lang="en-US" sz="3200" dirty="0">
                <a:latin typeface="Times New Roman" pitchFamily="18" charset="0"/>
                <a:cs typeface="Times New Roman" pitchFamily="18" charset="0"/>
              </a:rPr>
              <a:t>.</a:t>
            </a:r>
          </a:p>
          <a:p>
            <a:pPr algn="just">
              <a:lnSpc>
                <a:spcPct val="130000"/>
              </a:lnSpc>
            </a:pP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mát</a:t>
            </a:r>
            <a:r>
              <a:rPr lang="en-US" sz="3200" dirty="0">
                <a:latin typeface="Times New Roman" pitchFamily="18" charset="0"/>
                <a:cs typeface="Times New Roman" pitchFamily="18" charset="0"/>
              </a:rPr>
              <a:t>.</a:t>
            </a:r>
          </a:p>
          <a:p>
            <a:pPr algn="just">
              <a:lnSpc>
                <a:spcPct val="130000"/>
              </a:lnSpc>
            </a:pP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a:t>
            </a:r>
            <a:r>
              <a:rPr lang="en-US" sz="3200" dirty="0">
                <a:latin typeface="Times New Roman" pitchFamily="18" charset="0"/>
                <a:cs typeface="Times New Roman" pitchFamily="18" charset="0"/>
              </a:rPr>
              <a:t>.</a:t>
            </a:r>
          </a:p>
        </p:txBody>
      </p:sp>
      <p:sp>
        <p:nvSpPr>
          <p:cNvPr id="12" name="TextBox 11"/>
          <p:cNvSpPr txBox="1"/>
          <p:nvPr/>
        </p:nvSpPr>
        <p:spPr>
          <a:xfrm>
            <a:off x="36286" y="822295"/>
            <a:ext cx="8726714"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III. BẢO QUẢN CÁC LOẠI PHÂN BÓN THÔNG THƯỜNG</a:t>
            </a:r>
          </a:p>
        </p:txBody>
      </p:sp>
      <p:sp>
        <p:nvSpPr>
          <p:cNvPr id="17" name="TextBox 16"/>
          <p:cNvSpPr txBox="1"/>
          <p:nvPr/>
        </p:nvSpPr>
        <p:spPr>
          <a:xfrm>
            <a:off x="172558" y="4970154"/>
            <a:ext cx="8608585" cy="2012859"/>
          </a:xfrm>
          <a:prstGeom prst="rect">
            <a:avLst/>
          </a:prstGeom>
          <a:noFill/>
        </p:spPr>
        <p:txBody>
          <a:bodyPr wrap="square" rtlCol="0">
            <a:spAutoFit/>
          </a:bodyPr>
          <a:lstStyle/>
          <a:p>
            <a:pPr algn="just">
              <a:lnSpc>
                <a:spcPct val="130000"/>
              </a:lnSpc>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Phân</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chuồng:</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nuôi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ủ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bùn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ao</a:t>
            </a:r>
            <a:r>
              <a:rPr lang="en-US" sz="3200" dirty="0">
                <a:latin typeface="Times New Roman" pitchFamily="18" charset="0"/>
                <a:cs typeface="Times New Roman" pitchFamily="18" charset="0"/>
              </a:rPr>
              <a:t>.</a:t>
            </a:r>
          </a:p>
          <a:p>
            <a:pPr algn="just">
              <a:lnSpc>
                <a:spcPct val="130000"/>
              </a:lnSpc>
            </a:pPr>
            <a:endParaRPr lang="en-US" sz="3200" b="1" dirty="0">
              <a:latin typeface="Times New Roman" pitchFamily="18" charset="0"/>
              <a:cs typeface="Times New Roman" pitchFamily="18" charset="0"/>
            </a:endParaRPr>
          </a:p>
        </p:txBody>
      </p:sp>
      <p:sp>
        <p:nvSpPr>
          <p:cNvPr id="19" name="TextBox 18"/>
          <p:cNvSpPr txBox="1"/>
          <p:nvPr/>
        </p:nvSpPr>
        <p:spPr>
          <a:xfrm>
            <a:off x="1600200" y="4941125"/>
            <a:ext cx="8305800" cy="668645"/>
          </a:xfrm>
          <a:prstGeom prst="rect">
            <a:avLst/>
          </a:prstGeom>
          <a:noFill/>
        </p:spPr>
        <p:txBody>
          <a:bodyPr wrap="square" rtlCol="0">
            <a:spAutoFit/>
          </a:bodyPr>
          <a:lstStyle/>
          <a:p>
            <a:pPr algn="just">
              <a:lnSpc>
                <a:spcPct val="130000"/>
              </a:lnSpc>
            </a:pPr>
            <a:r>
              <a:rPr lang="en-US" sz="3200" dirty="0">
                <a:latin typeface="Times New Roman" pitchFamily="18" charset="0"/>
                <a:cs typeface="Times New Roman" pitchFamily="18" charset="0"/>
              </a:rPr>
              <a:t>                          </a:t>
            </a:r>
          </a:p>
        </p:txBody>
      </p:sp>
      <p:pic>
        <p:nvPicPr>
          <p:cNvPr id="15" name="Picture 9"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219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linds(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7" dur="10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9"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52400"/>
            <a:ext cx="3886200" cy="584775"/>
          </a:xfrm>
          <a:prstGeom prst="rect">
            <a:avLst/>
          </a:prstGeom>
          <a:noFill/>
        </p:spPr>
        <p:txBody>
          <a:bodyPr wrap="square" rtlCol="0">
            <a:spAutoFit/>
          </a:bodyPr>
          <a:lstStyle/>
          <a:p>
            <a:pPr algn="ctr"/>
            <a:r>
              <a:rPr lang="en-US" sz="3200" b="1" u="sng">
                <a:latin typeface="Times New Roman" pitchFamily="18" charset="0"/>
                <a:cs typeface="Times New Roman" pitchFamily="18" charset="0"/>
              </a:rPr>
              <a:t>BÀI TẬP</a:t>
            </a:r>
          </a:p>
        </p:txBody>
      </p:sp>
      <p:sp>
        <p:nvSpPr>
          <p:cNvPr id="3" name="Text Box 67"/>
          <p:cNvSpPr txBox="1">
            <a:spLocks noChangeArrowheads="1"/>
          </p:cNvSpPr>
          <p:nvPr/>
        </p:nvSpPr>
        <p:spPr bwMode="auto">
          <a:xfrm>
            <a:off x="533400" y="671688"/>
            <a:ext cx="7772400" cy="646331"/>
          </a:xfrm>
          <a:prstGeom prst="rect">
            <a:avLst/>
          </a:prstGeom>
          <a:noFill/>
          <a:ln w="9525">
            <a:noFill/>
            <a:miter lim="800000"/>
            <a:headEnd/>
            <a:tailEnd/>
          </a:ln>
          <a:effectLst/>
        </p:spPr>
        <p:txBody>
          <a:bodyPr wrap="square">
            <a:spAutoFit/>
          </a:bodyPr>
          <a:lstStyle/>
          <a:p>
            <a:pPr algn="just" eaLnBrk="1" hangingPunct="1">
              <a:spcBef>
                <a:spcPct val="50000"/>
              </a:spcBef>
            </a:pPr>
            <a:r>
              <a:rPr lang="en-US" b="1" u="sng">
                <a:latin typeface="Arial" pitchFamily="34" charset="0"/>
                <a:cs typeface="Arial" pitchFamily="34" charset="0"/>
              </a:rPr>
              <a:t>Bài 1:</a:t>
            </a:r>
            <a:r>
              <a:rPr lang="en-US" b="1">
                <a:latin typeface="Arial" pitchFamily="34" charset="0"/>
                <a:cs typeface="Arial" pitchFamily="34" charset="0"/>
              </a:rPr>
              <a:t> Điền tên cách bón (theo hình thức) cho phù hợp với từng hình dưới đây.</a:t>
            </a:r>
          </a:p>
        </p:txBody>
      </p:sp>
      <p:grpSp>
        <p:nvGrpSpPr>
          <p:cNvPr id="20" name="Group 19"/>
          <p:cNvGrpSpPr/>
          <p:nvPr/>
        </p:nvGrpSpPr>
        <p:grpSpPr>
          <a:xfrm>
            <a:off x="733779" y="1295400"/>
            <a:ext cx="7286976" cy="5459821"/>
            <a:chOff x="733779" y="1295400"/>
            <a:chExt cx="7286976" cy="5459821"/>
          </a:xfrm>
        </p:grpSpPr>
        <p:grpSp>
          <p:nvGrpSpPr>
            <p:cNvPr id="18" name="Group 17"/>
            <p:cNvGrpSpPr/>
            <p:nvPr/>
          </p:nvGrpSpPr>
          <p:grpSpPr>
            <a:xfrm>
              <a:off x="795868" y="1295400"/>
              <a:ext cx="7224887" cy="4866075"/>
              <a:chOff x="795868" y="1295400"/>
              <a:chExt cx="7224887" cy="4866075"/>
            </a:xfrm>
          </p:grpSpPr>
          <p:pic>
            <p:nvPicPr>
              <p:cNvPr id="4" name="Picture 8"/>
              <p:cNvPicPr>
                <a:picLocks noChangeAspect="1" noChangeArrowheads="1"/>
              </p:cNvPicPr>
              <p:nvPr/>
            </p:nvPicPr>
            <p:blipFill>
              <a:blip r:embed="rId2"/>
              <a:srcRect/>
              <a:stretch>
                <a:fillRect/>
              </a:stretch>
            </p:blipFill>
            <p:spPr bwMode="auto">
              <a:xfrm>
                <a:off x="838201" y="1295400"/>
                <a:ext cx="2798607" cy="2103120"/>
              </a:xfrm>
              <a:prstGeom prst="rect">
                <a:avLst/>
              </a:prstGeom>
              <a:noFill/>
              <a:ln w="9525">
                <a:noFill/>
                <a:miter lim="800000"/>
                <a:headEnd/>
                <a:tailEnd/>
              </a:ln>
              <a:effectLst/>
            </p:spPr>
          </p:pic>
          <p:pic>
            <p:nvPicPr>
              <p:cNvPr id="8" name="Picture 7" descr="bon vai.jpg"/>
              <p:cNvPicPr>
                <a:picLocks noChangeAspect="1"/>
              </p:cNvPicPr>
              <p:nvPr/>
            </p:nvPicPr>
            <p:blipFill>
              <a:blip r:embed="rId3"/>
              <a:stretch>
                <a:fillRect/>
              </a:stretch>
            </p:blipFill>
            <p:spPr>
              <a:xfrm>
                <a:off x="4860328" y="4058355"/>
                <a:ext cx="3160427" cy="2103120"/>
              </a:xfrm>
              <a:prstGeom prst="rect">
                <a:avLst/>
              </a:prstGeom>
            </p:spPr>
          </p:pic>
          <p:pic>
            <p:nvPicPr>
              <p:cNvPr id="9" name="Picture 8" descr="bón hốc2.jpg"/>
              <p:cNvPicPr>
                <a:picLocks noChangeAspect="1"/>
              </p:cNvPicPr>
              <p:nvPr/>
            </p:nvPicPr>
            <p:blipFill>
              <a:blip r:embed="rId4"/>
              <a:stretch>
                <a:fillRect/>
              </a:stretch>
            </p:blipFill>
            <p:spPr>
              <a:xfrm>
                <a:off x="795868" y="4058355"/>
                <a:ext cx="2807773" cy="2103120"/>
              </a:xfrm>
              <a:prstGeom prst="rect">
                <a:avLst/>
              </a:prstGeom>
            </p:spPr>
          </p:pic>
          <p:pic>
            <p:nvPicPr>
              <p:cNvPr id="10" name="Picture 9" descr="theo hàng 2.jpg"/>
              <p:cNvPicPr>
                <a:picLocks noChangeAspect="1"/>
              </p:cNvPicPr>
              <p:nvPr/>
            </p:nvPicPr>
            <p:blipFill>
              <a:blip r:embed="rId5"/>
              <a:stretch>
                <a:fillRect/>
              </a:stretch>
            </p:blipFill>
            <p:spPr>
              <a:xfrm>
                <a:off x="4789132" y="1295400"/>
                <a:ext cx="3165231" cy="2103120"/>
              </a:xfrm>
              <a:prstGeom prst="rect">
                <a:avLst/>
              </a:prstGeom>
            </p:spPr>
          </p:pic>
        </p:grpSp>
        <p:grpSp>
          <p:nvGrpSpPr>
            <p:cNvPr id="19" name="Group 18"/>
            <p:cNvGrpSpPr/>
            <p:nvPr/>
          </p:nvGrpSpPr>
          <p:grpSpPr>
            <a:xfrm>
              <a:off x="733779" y="3482622"/>
              <a:ext cx="7267220" cy="3272599"/>
              <a:chOff x="733779" y="3482622"/>
              <a:chExt cx="7267220" cy="3272599"/>
            </a:xfrm>
          </p:grpSpPr>
          <p:sp>
            <p:nvSpPr>
              <p:cNvPr id="7" name="TextBox 6"/>
              <p:cNvSpPr txBox="1"/>
              <p:nvPr/>
            </p:nvSpPr>
            <p:spPr>
              <a:xfrm>
                <a:off x="762000" y="3505200"/>
                <a:ext cx="3048000" cy="461665"/>
              </a:xfrm>
              <a:prstGeom prst="rect">
                <a:avLst/>
              </a:prstGeom>
              <a:noFill/>
            </p:spPr>
            <p:txBody>
              <a:bodyPr wrap="square" rtlCol="0">
                <a:spAutoFit/>
              </a:bodyPr>
              <a:lstStyle/>
              <a:p>
                <a:pPr marL="342900" indent="-342900">
                  <a:spcBef>
                    <a:spcPct val="50000"/>
                  </a:spcBef>
                </a:pPr>
                <a:r>
                  <a:rPr lang="en-US" sz="2400">
                    <a:latin typeface="Times New Roman" pitchFamily="18" charset="0"/>
                    <a:cs typeface="Times New Roman" pitchFamily="18" charset="0"/>
                  </a:rPr>
                  <a:t>Hình 1: ....................</a:t>
                </a:r>
              </a:p>
            </p:txBody>
          </p:sp>
          <p:sp>
            <p:nvSpPr>
              <p:cNvPr id="11" name="TextBox 10"/>
              <p:cNvSpPr txBox="1"/>
              <p:nvPr/>
            </p:nvSpPr>
            <p:spPr>
              <a:xfrm>
                <a:off x="4752620" y="3482622"/>
                <a:ext cx="3248379" cy="461665"/>
              </a:xfrm>
              <a:prstGeom prst="rect">
                <a:avLst/>
              </a:prstGeom>
              <a:noFill/>
            </p:spPr>
            <p:txBody>
              <a:bodyPr wrap="square" rtlCol="0">
                <a:spAutoFit/>
              </a:bodyPr>
              <a:lstStyle/>
              <a:p>
                <a:pPr marL="342900" indent="-342900">
                  <a:spcBef>
                    <a:spcPct val="50000"/>
                  </a:spcBef>
                </a:pPr>
                <a:r>
                  <a:rPr lang="en-US" sz="2400">
                    <a:latin typeface="Times New Roman" pitchFamily="18" charset="0"/>
                    <a:cs typeface="Times New Roman" pitchFamily="18" charset="0"/>
                  </a:rPr>
                  <a:t>Hình 2: ........................</a:t>
                </a:r>
              </a:p>
            </p:txBody>
          </p:sp>
          <p:sp>
            <p:nvSpPr>
              <p:cNvPr id="12" name="TextBox 11"/>
              <p:cNvSpPr txBox="1"/>
              <p:nvPr/>
            </p:nvSpPr>
            <p:spPr>
              <a:xfrm>
                <a:off x="733779" y="6293556"/>
                <a:ext cx="3048000" cy="461665"/>
              </a:xfrm>
              <a:prstGeom prst="rect">
                <a:avLst/>
              </a:prstGeom>
              <a:noFill/>
            </p:spPr>
            <p:txBody>
              <a:bodyPr wrap="square" rtlCol="0">
                <a:spAutoFit/>
              </a:bodyPr>
              <a:lstStyle/>
              <a:p>
                <a:pPr marL="342900" indent="-342900">
                  <a:spcBef>
                    <a:spcPct val="50000"/>
                  </a:spcBef>
                </a:pPr>
                <a:r>
                  <a:rPr lang="en-US" sz="2400">
                    <a:latin typeface="Times New Roman" pitchFamily="18" charset="0"/>
                    <a:cs typeface="Times New Roman" pitchFamily="18" charset="0"/>
                  </a:rPr>
                  <a:t>Hình 3: ......................</a:t>
                </a:r>
              </a:p>
            </p:txBody>
          </p:sp>
          <p:sp>
            <p:nvSpPr>
              <p:cNvPr id="13" name="TextBox 12"/>
              <p:cNvSpPr txBox="1"/>
              <p:nvPr/>
            </p:nvSpPr>
            <p:spPr>
              <a:xfrm>
                <a:off x="4803423" y="6272156"/>
                <a:ext cx="3048000" cy="461665"/>
              </a:xfrm>
              <a:prstGeom prst="rect">
                <a:avLst/>
              </a:prstGeom>
              <a:noFill/>
            </p:spPr>
            <p:txBody>
              <a:bodyPr wrap="square" rtlCol="0">
                <a:spAutoFit/>
              </a:bodyPr>
              <a:lstStyle/>
              <a:p>
                <a:pPr marL="342900" indent="-342900">
                  <a:spcBef>
                    <a:spcPct val="50000"/>
                  </a:spcBef>
                </a:pPr>
                <a:r>
                  <a:rPr lang="en-US" sz="2400">
                    <a:latin typeface="Times New Roman" pitchFamily="18" charset="0"/>
                    <a:cs typeface="Times New Roman" pitchFamily="18" charset="0"/>
                  </a:rPr>
                  <a:t>Hình 4: ......................</a:t>
                </a:r>
              </a:p>
            </p:txBody>
          </p:sp>
        </p:grpSp>
      </p:grpSp>
      <p:sp>
        <p:nvSpPr>
          <p:cNvPr id="14" name="TextBox 13"/>
          <p:cNvSpPr txBox="1"/>
          <p:nvPr/>
        </p:nvSpPr>
        <p:spPr>
          <a:xfrm>
            <a:off x="1794933" y="3460044"/>
            <a:ext cx="1752600" cy="461665"/>
          </a:xfrm>
          <a:prstGeom prst="rect">
            <a:avLst/>
          </a:prstGeom>
          <a:noFill/>
        </p:spPr>
        <p:txBody>
          <a:bodyPr wrap="square" rtlCol="0">
            <a:spAutoFit/>
          </a:bodyPr>
          <a:lstStyle/>
          <a:p>
            <a:pPr marL="342900" indent="-342900">
              <a:spcBef>
                <a:spcPct val="50000"/>
              </a:spcBef>
            </a:pPr>
            <a:r>
              <a:rPr lang="en-US" sz="2400">
                <a:solidFill>
                  <a:srgbClr val="FF0000"/>
                </a:solidFill>
                <a:latin typeface="Times New Roman" pitchFamily="18" charset="0"/>
                <a:cs typeface="Times New Roman" pitchFamily="18" charset="0"/>
              </a:rPr>
              <a:t>Phun trên lá</a:t>
            </a:r>
          </a:p>
        </p:txBody>
      </p:sp>
      <p:sp>
        <p:nvSpPr>
          <p:cNvPr id="15" name="TextBox 14"/>
          <p:cNvSpPr txBox="1"/>
          <p:nvPr/>
        </p:nvSpPr>
        <p:spPr>
          <a:xfrm>
            <a:off x="5791200" y="3420534"/>
            <a:ext cx="2133600" cy="461665"/>
          </a:xfrm>
          <a:prstGeom prst="rect">
            <a:avLst/>
          </a:prstGeom>
          <a:noFill/>
        </p:spPr>
        <p:txBody>
          <a:bodyPr wrap="square" rtlCol="0">
            <a:spAutoFit/>
          </a:bodyPr>
          <a:lstStyle/>
          <a:p>
            <a:pPr marL="342900" indent="-342900">
              <a:spcBef>
                <a:spcPct val="50000"/>
              </a:spcBef>
            </a:pPr>
            <a:r>
              <a:rPr lang="en-US" sz="2400">
                <a:solidFill>
                  <a:srgbClr val="FF0000"/>
                </a:solidFill>
                <a:latin typeface="Times New Roman" pitchFamily="18" charset="0"/>
                <a:cs typeface="Times New Roman" pitchFamily="18" charset="0"/>
              </a:rPr>
              <a:t>Bón theo hàng</a:t>
            </a:r>
          </a:p>
        </p:txBody>
      </p:sp>
      <p:sp>
        <p:nvSpPr>
          <p:cNvPr id="16" name="TextBox 15"/>
          <p:cNvSpPr txBox="1"/>
          <p:nvPr/>
        </p:nvSpPr>
        <p:spPr>
          <a:xfrm>
            <a:off x="1752600" y="6248400"/>
            <a:ext cx="2133600" cy="461665"/>
          </a:xfrm>
          <a:prstGeom prst="rect">
            <a:avLst/>
          </a:prstGeom>
          <a:noFill/>
        </p:spPr>
        <p:txBody>
          <a:bodyPr wrap="square" rtlCol="0">
            <a:spAutoFit/>
          </a:bodyPr>
          <a:lstStyle/>
          <a:p>
            <a:pPr marL="342900" indent="-342900">
              <a:spcBef>
                <a:spcPct val="50000"/>
              </a:spcBef>
            </a:pPr>
            <a:r>
              <a:rPr lang="en-US" sz="2400">
                <a:solidFill>
                  <a:srgbClr val="FF0000"/>
                </a:solidFill>
                <a:latin typeface="Times New Roman" pitchFamily="18" charset="0"/>
                <a:cs typeface="Times New Roman" pitchFamily="18" charset="0"/>
              </a:rPr>
              <a:t>Bón theo hốc</a:t>
            </a:r>
          </a:p>
        </p:txBody>
      </p:sp>
      <p:sp>
        <p:nvSpPr>
          <p:cNvPr id="17" name="TextBox 16"/>
          <p:cNvSpPr txBox="1"/>
          <p:nvPr/>
        </p:nvSpPr>
        <p:spPr>
          <a:xfrm>
            <a:off x="6084711" y="6225822"/>
            <a:ext cx="1752600" cy="461665"/>
          </a:xfrm>
          <a:prstGeom prst="rect">
            <a:avLst/>
          </a:prstGeom>
          <a:noFill/>
        </p:spPr>
        <p:txBody>
          <a:bodyPr wrap="square" rtlCol="0">
            <a:spAutoFit/>
          </a:bodyPr>
          <a:lstStyle/>
          <a:p>
            <a:pPr marL="342900" indent="-342900">
              <a:spcBef>
                <a:spcPct val="50000"/>
              </a:spcBef>
            </a:pPr>
            <a:r>
              <a:rPr lang="en-US" sz="2400">
                <a:solidFill>
                  <a:srgbClr val="FF0000"/>
                </a:solidFill>
                <a:latin typeface="Times New Roman" pitchFamily="18" charset="0"/>
                <a:cs typeface="Times New Roman" pitchFamily="18" charset="0"/>
              </a:rPr>
              <a:t>Bón vãi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3886200" cy="584775"/>
          </a:xfrm>
          <a:prstGeom prst="rect">
            <a:avLst/>
          </a:prstGeom>
          <a:noFill/>
        </p:spPr>
        <p:txBody>
          <a:bodyPr wrap="square" rtlCol="0">
            <a:spAutoFit/>
          </a:bodyPr>
          <a:lstStyle/>
          <a:p>
            <a:pPr algn="ctr"/>
            <a:r>
              <a:rPr lang="en-US" sz="3200" b="1" u="sng">
                <a:latin typeface="Times New Roman" pitchFamily="18" charset="0"/>
                <a:cs typeface="Times New Roman" pitchFamily="18" charset="0"/>
              </a:rPr>
              <a:t>BÀI TẬP</a:t>
            </a:r>
          </a:p>
        </p:txBody>
      </p:sp>
      <p:sp>
        <p:nvSpPr>
          <p:cNvPr id="15" name="Rectangle 83"/>
          <p:cNvSpPr>
            <a:spLocks noChangeArrowheads="1"/>
          </p:cNvSpPr>
          <p:nvPr/>
        </p:nvSpPr>
        <p:spPr bwMode="auto">
          <a:xfrm>
            <a:off x="4343400" y="1233312"/>
            <a:ext cx="1524000" cy="533400"/>
          </a:xfrm>
          <a:prstGeom prst="rect">
            <a:avLst/>
          </a:prstGeom>
          <a:noFill/>
          <a:ln w="9525">
            <a:noFill/>
            <a:miter lim="800000"/>
            <a:headEnd/>
            <a:tailEnd/>
          </a:ln>
          <a:effectLst/>
        </p:spPr>
        <p:txBody>
          <a:bodyPr wrap="none" anchor="ctr"/>
          <a:lstStyle/>
          <a:p>
            <a:pPr algn="ctr"/>
            <a:r>
              <a:rPr lang="en-US" sz="2000">
                <a:solidFill>
                  <a:srgbClr val="FF0000"/>
                </a:solidFill>
                <a:latin typeface="Times New Roman" pitchFamily="18" charset="0"/>
                <a:cs typeface="Times New Roman" pitchFamily="18" charset="0"/>
              </a:rPr>
              <a:t>phân bón</a:t>
            </a:r>
          </a:p>
        </p:txBody>
      </p:sp>
      <p:sp>
        <p:nvSpPr>
          <p:cNvPr id="17" name="Rectangle 87"/>
          <p:cNvSpPr>
            <a:spLocks noChangeArrowheads="1"/>
          </p:cNvSpPr>
          <p:nvPr/>
        </p:nvSpPr>
        <p:spPr bwMode="auto">
          <a:xfrm>
            <a:off x="1461912" y="1233312"/>
            <a:ext cx="1524000" cy="533400"/>
          </a:xfrm>
          <a:prstGeom prst="rect">
            <a:avLst/>
          </a:prstGeom>
          <a:noFill/>
          <a:ln w="9525">
            <a:noFill/>
            <a:miter lim="800000"/>
            <a:headEnd/>
            <a:tailEnd/>
          </a:ln>
          <a:effectLst/>
        </p:spPr>
        <p:txBody>
          <a:bodyPr wrap="none" anchor="ctr"/>
          <a:lstStyle/>
          <a:p>
            <a:pPr algn="ctr"/>
            <a:r>
              <a:rPr lang="en-US" sz="2000">
                <a:solidFill>
                  <a:srgbClr val="FF0000"/>
                </a:solidFill>
                <a:latin typeface="Times New Roman" pitchFamily="18" charset="0"/>
                <a:cs typeface="Times New Roman" pitchFamily="18" charset="0"/>
              </a:rPr>
              <a:t>đạm, kali</a:t>
            </a:r>
          </a:p>
        </p:txBody>
      </p:sp>
      <p:sp>
        <p:nvSpPr>
          <p:cNvPr id="18" name="Rectangle 88"/>
          <p:cNvSpPr>
            <a:spLocks noChangeArrowheads="1"/>
          </p:cNvSpPr>
          <p:nvPr/>
        </p:nvSpPr>
        <p:spPr bwMode="auto">
          <a:xfrm>
            <a:off x="5562600" y="1233312"/>
            <a:ext cx="1524000" cy="533400"/>
          </a:xfrm>
          <a:prstGeom prst="rect">
            <a:avLst/>
          </a:prstGeom>
          <a:noFill/>
          <a:ln w="9525">
            <a:noFill/>
            <a:miter lim="800000"/>
            <a:headEnd/>
            <a:tailEnd/>
          </a:ln>
          <a:effectLst/>
        </p:spPr>
        <p:txBody>
          <a:bodyPr wrap="none" anchor="ctr"/>
          <a:lstStyle/>
          <a:p>
            <a:pPr algn="ctr"/>
            <a:r>
              <a:rPr lang="en-US" sz="2000">
                <a:solidFill>
                  <a:srgbClr val="FF0000"/>
                </a:solidFill>
                <a:latin typeface="Times New Roman" pitchFamily="18" charset="0"/>
                <a:cs typeface="Times New Roman" pitchFamily="18" charset="0"/>
              </a:rPr>
              <a:t>hữu cơ</a:t>
            </a:r>
          </a:p>
        </p:txBody>
      </p:sp>
      <p:sp>
        <p:nvSpPr>
          <p:cNvPr id="19" name="Rectangle 89"/>
          <p:cNvSpPr>
            <a:spLocks noChangeArrowheads="1"/>
          </p:cNvSpPr>
          <p:nvPr/>
        </p:nvSpPr>
        <p:spPr bwMode="auto">
          <a:xfrm>
            <a:off x="2667000" y="1233312"/>
            <a:ext cx="1524000" cy="533400"/>
          </a:xfrm>
          <a:prstGeom prst="rect">
            <a:avLst/>
          </a:prstGeom>
          <a:noFill/>
          <a:ln w="9525">
            <a:noFill/>
            <a:miter lim="800000"/>
            <a:headEnd/>
            <a:tailEnd/>
          </a:ln>
          <a:effectLst/>
        </p:spPr>
        <p:txBody>
          <a:bodyPr wrap="none" anchor="ctr"/>
          <a:lstStyle/>
          <a:p>
            <a:pPr algn="ctr"/>
            <a:r>
              <a:rPr lang="en-US" sz="2000">
                <a:solidFill>
                  <a:srgbClr val="FF0000"/>
                </a:solidFill>
                <a:latin typeface="Times New Roman" pitchFamily="18" charset="0"/>
                <a:cs typeface="Times New Roman" pitchFamily="18" charset="0"/>
              </a:rPr>
              <a:t>cách bón</a:t>
            </a:r>
          </a:p>
        </p:txBody>
      </p:sp>
      <p:sp>
        <p:nvSpPr>
          <p:cNvPr id="20" name="Text Box 67"/>
          <p:cNvSpPr txBox="1">
            <a:spLocks noChangeArrowheads="1"/>
          </p:cNvSpPr>
          <p:nvPr/>
        </p:nvSpPr>
        <p:spPr bwMode="auto">
          <a:xfrm>
            <a:off x="533400" y="914400"/>
            <a:ext cx="8534400" cy="369332"/>
          </a:xfrm>
          <a:prstGeom prst="rect">
            <a:avLst/>
          </a:prstGeom>
          <a:noFill/>
          <a:ln w="9525">
            <a:noFill/>
            <a:miter lim="800000"/>
            <a:headEnd/>
            <a:tailEnd/>
          </a:ln>
          <a:effectLst/>
        </p:spPr>
        <p:txBody>
          <a:bodyPr wrap="square">
            <a:spAutoFit/>
          </a:bodyPr>
          <a:lstStyle/>
          <a:p>
            <a:pPr eaLnBrk="1" hangingPunct="1">
              <a:spcBef>
                <a:spcPct val="50000"/>
              </a:spcBef>
            </a:pPr>
            <a:r>
              <a:rPr lang="en-US" b="1" u="sng">
                <a:latin typeface="Arial" pitchFamily="34" charset="0"/>
                <a:cs typeface="Arial" pitchFamily="34" charset="0"/>
              </a:rPr>
              <a:t>Bài 2:</a:t>
            </a:r>
            <a:r>
              <a:rPr lang="en-US" b="1">
                <a:latin typeface="Arial" pitchFamily="34" charset="0"/>
                <a:cs typeface="Arial" pitchFamily="34" charset="0"/>
              </a:rPr>
              <a:t> Chọn các từ, cụm từ sau để điền vào chỗ trống cho thích hợp:</a:t>
            </a:r>
          </a:p>
        </p:txBody>
      </p:sp>
      <p:sp>
        <p:nvSpPr>
          <p:cNvPr id="21" name="Text Box 68"/>
          <p:cNvSpPr txBox="1">
            <a:spLocks noChangeArrowheads="1"/>
          </p:cNvSpPr>
          <p:nvPr/>
        </p:nvSpPr>
        <p:spPr bwMode="auto">
          <a:xfrm>
            <a:off x="533400" y="2113845"/>
            <a:ext cx="8458200" cy="2400657"/>
          </a:xfrm>
          <a:prstGeom prst="rect">
            <a:avLst/>
          </a:prstGeom>
          <a:noFill/>
          <a:ln w="9525">
            <a:noFill/>
            <a:miter lim="800000"/>
            <a:headEnd/>
            <a:tailEnd/>
          </a:ln>
          <a:effectLst/>
        </p:spPr>
        <p:txBody>
          <a:bodyPr wrap="square">
            <a:spAutoFit/>
          </a:bodyPr>
          <a:lstStyle/>
          <a:p>
            <a:pPr algn="just" eaLnBrk="1" hangingPunct="1">
              <a:lnSpc>
                <a:spcPct val="150000"/>
              </a:lnSpc>
              <a:spcBef>
                <a:spcPts val="1200"/>
              </a:spcBef>
              <a:spcAft>
                <a:spcPts val="1200"/>
              </a:spcAft>
            </a:pPr>
            <a:r>
              <a:rPr lang="en-US" sz="2000">
                <a:latin typeface="Times New Roman" pitchFamily="18" charset="0"/>
                <a:cs typeface="Times New Roman" pitchFamily="18" charset="0"/>
              </a:rPr>
              <a:t>Bón phân đúng cách là một yếu tố rất quan trọng trong trồng trọt. Cây trồng từ khi chuẩn bị gieo, trồng đến khi thu hoạch có hai thời kì bón phân là .............. và ................. Tùy vào từng loại cây trồng và nhu cầu dinh dưỡng của từng thời kì mà chọn loại ………... và ……......... cho phù hợp. Phân ..……… chủ yếu dùng để bón lót. Phân dùng để bón thúc chủ yếu là ......…..…</a:t>
            </a:r>
          </a:p>
        </p:txBody>
      </p:sp>
      <p:sp>
        <p:nvSpPr>
          <p:cNvPr id="22" name="TextBox 21"/>
          <p:cNvSpPr txBox="1"/>
          <p:nvPr/>
        </p:nvSpPr>
        <p:spPr>
          <a:xfrm>
            <a:off x="8001000" y="2667000"/>
            <a:ext cx="685800" cy="369332"/>
          </a:xfrm>
          <a:prstGeom prst="rect">
            <a:avLst/>
          </a:prstGeom>
          <a:noFill/>
        </p:spPr>
        <p:txBody>
          <a:bodyPr wrap="square" rtlCol="0">
            <a:spAutoFit/>
          </a:bodyPr>
          <a:lstStyle/>
          <a:p>
            <a:r>
              <a:rPr lang="en-US">
                <a:solidFill>
                  <a:srgbClr val="FF0000"/>
                </a:solidFill>
              </a:rPr>
              <a:t>(1)</a:t>
            </a:r>
          </a:p>
        </p:txBody>
      </p:sp>
      <p:sp>
        <p:nvSpPr>
          <p:cNvPr id="23" name="TextBox 22"/>
          <p:cNvSpPr txBox="1"/>
          <p:nvPr/>
        </p:nvSpPr>
        <p:spPr>
          <a:xfrm>
            <a:off x="838200" y="3098800"/>
            <a:ext cx="685800" cy="369332"/>
          </a:xfrm>
          <a:prstGeom prst="rect">
            <a:avLst/>
          </a:prstGeom>
          <a:noFill/>
        </p:spPr>
        <p:txBody>
          <a:bodyPr wrap="square" rtlCol="0">
            <a:spAutoFit/>
          </a:bodyPr>
          <a:lstStyle/>
          <a:p>
            <a:r>
              <a:rPr lang="en-US">
                <a:solidFill>
                  <a:srgbClr val="FF0000"/>
                </a:solidFill>
              </a:rPr>
              <a:t>(2)</a:t>
            </a:r>
          </a:p>
        </p:txBody>
      </p:sp>
      <p:sp>
        <p:nvSpPr>
          <p:cNvPr id="24" name="TextBox 23"/>
          <p:cNvSpPr txBox="1"/>
          <p:nvPr/>
        </p:nvSpPr>
        <p:spPr>
          <a:xfrm>
            <a:off x="2209800" y="3561645"/>
            <a:ext cx="685800" cy="369332"/>
          </a:xfrm>
          <a:prstGeom prst="rect">
            <a:avLst/>
          </a:prstGeom>
          <a:noFill/>
        </p:spPr>
        <p:txBody>
          <a:bodyPr wrap="square" rtlCol="0">
            <a:spAutoFit/>
          </a:bodyPr>
          <a:lstStyle/>
          <a:p>
            <a:r>
              <a:rPr lang="en-US">
                <a:solidFill>
                  <a:srgbClr val="FF0000"/>
                </a:solidFill>
              </a:rPr>
              <a:t>(3)</a:t>
            </a:r>
          </a:p>
        </p:txBody>
      </p:sp>
      <p:sp>
        <p:nvSpPr>
          <p:cNvPr id="25" name="TextBox 24"/>
          <p:cNvSpPr txBox="1"/>
          <p:nvPr/>
        </p:nvSpPr>
        <p:spPr>
          <a:xfrm>
            <a:off x="3810000" y="3556000"/>
            <a:ext cx="685800" cy="369332"/>
          </a:xfrm>
          <a:prstGeom prst="rect">
            <a:avLst/>
          </a:prstGeom>
          <a:noFill/>
        </p:spPr>
        <p:txBody>
          <a:bodyPr wrap="square" rtlCol="0">
            <a:spAutoFit/>
          </a:bodyPr>
          <a:lstStyle/>
          <a:p>
            <a:r>
              <a:rPr lang="en-US">
                <a:solidFill>
                  <a:srgbClr val="FF0000"/>
                </a:solidFill>
              </a:rPr>
              <a:t>(4)</a:t>
            </a:r>
          </a:p>
        </p:txBody>
      </p:sp>
      <p:sp>
        <p:nvSpPr>
          <p:cNvPr id="26" name="TextBox 25"/>
          <p:cNvSpPr txBox="1"/>
          <p:nvPr/>
        </p:nvSpPr>
        <p:spPr>
          <a:xfrm>
            <a:off x="7010400" y="1272822"/>
            <a:ext cx="9906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bón lót</a:t>
            </a:r>
          </a:p>
        </p:txBody>
      </p:sp>
      <p:sp>
        <p:nvSpPr>
          <p:cNvPr id="27" name="TextBox 26"/>
          <p:cNvSpPr txBox="1"/>
          <p:nvPr/>
        </p:nvSpPr>
        <p:spPr>
          <a:xfrm>
            <a:off x="6705600" y="3505200"/>
            <a:ext cx="685800" cy="369332"/>
          </a:xfrm>
          <a:prstGeom prst="rect">
            <a:avLst/>
          </a:prstGeom>
          <a:noFill/>
        </p:spPr>
        <p:txBody>
          <a:bodyPr wrap="square" rtlCol="0">
            <a:spAutoFit/>
          </a:bodyPr>
          <a:lstStyle/>
          <a:p>
            <a:r>
              <a:rPr lang="en-US">
                <a:solidFill>
                  <a:srgbClr val="FF0000"/>
                </a:solidFill>
              </a:rPr>
              <a:t>(5)</a:t>
            </a:r>
          </a:p>
        </p:txBody>
      </p:sp>
      <p:sp>
        <p:nvSpPr>
          <p:cNvPr id="28" name="TextBox 27"/>
          <p:cNvSpPr txBox="1"/>
          <p:nvPr/>
        </p:nvSpPr>
        <p:spPr>
          <a:xfrm>
            <a:off x="533400" y="1295400"/>
            <a:ext cx="12192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bón thúc</a:t>
            </a:r>
          </a:p>
        </p:txBody>
      </p:sp>
      <p:sp>
        <p:nvSpPr>
          <p:cNvPr id="30" name="TextBox 29"/>
          <p:cNvSpPr txBox="1"/>
          <p:nvPr/>
        </p:nvSpPr>
        <p:spPr>
          <a:xfrm>
            <a:off x="5410200" y="4038600"/>
            <a:ext cx="685800" cy="369332"/>
          </a:xfrm>
          <a:prstGeom prst="rect">
            <a:avLst/>
          </a:prstGeom>
          <a:noFill/>
        </p:spPr>
        <p:txBody>
          <a:bodyPr wrap="square" rtlCol="0">
            <a:spAutoFit/>
          </a:bodyPr>
          <a:lstStyle/>
          <a:p>
            <a:r>
              <a:rPr lang="en-US">
                <a:solidFill>
                  <a:srgbClr val="FF0000"/>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grpId="1"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grpId="1"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grpId="1"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grpId="1"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par>
                                <p:cTn id="44" presetID="3" presetClass="entr" presetSubtype="10" fill="hold" grpId="1"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linds(horizontal)">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0" nodeType="clickEffect">
                                  <p:stCondLst>
                                    <p:cond delay="0"/>
                                  </p:stCondLst>
                                  <p:childTnLst>
                                    <p:animEffect transition="out" filter="blinds(horizontal)">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42" presetClass="path" presetSubtype="0" accel="50000" decel="50000" fill="hold" grpId="1" nodeType="withEffect">
                                  <p:stCondLst>
                                    <p:cond delay="0"/>
                                  </p:stCondLst>
                                  <p:childTnLst>
                                    <p:animMotion origin="layout" path="M -3.33333E-6 3.90379E-6 L 0.07917 0.19611 " pathEditMode="relative" rAng="0" ptsTypes="AA">
                                      <p:cBhvr>
                                        <p:cTn id="53" dur="2000" fill="hold"/>
                                        <p:tgtEl>
                                          <p:spTgt spid="26"/>
                                        </p:tgtEl>
                                        <p:attrNameLst>
                                          <p:attrName>ppt_x</p:attrName>
                                          <p:attrName>ppt_y</p:attrName>
                                        </p:attrNameLst>
                                      </p:cBhvr>
                                      <p:rCtr x="4000" y="9800"/>
                                    </p:animMotion>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0" nodeType="clickEffect">
                                  <p:stCondLst>
                                    <p:cond delay="0"/>
                                  </p:stCondLst>
                                  <p:childTnLst>
                                    <p:animEffect transition="out" filter="blinds(horizontal)">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par>
                                <p:cTn id="59" presetID="42" presetClass="path" presetSubtype="0" accel="50000" decel="50000" fill="hold" grpId="1" nodeType="withEffect">
                                  <p:stCondLst>
                                    <p:cond delay="0"/>
                                  </p:stCondLst>
                                  <p:childTnLst>
                                    <p:animMotion origin="layout" path="M 0 4.44444E-6 L 0.00833 0.25972 " pathEditMode="relative" rAng="0" ptsTypes="AA">
                                      <p:cBhvr>
                                        <p:cTn id="60" dur="2000" fill="hold"/>
                                        <p:tgtEl>
                                          <p:spTgt spid="28"/>
                                        </p:tgtEl>
                                        <p:attrNameLst>
                                          <p:attrName>ppt_x</p:attrName>
                                          <p:attrName>ppt_y</p:attrName>
                                        </p:attrNameLst>
                                      </p:cBhvr>
                                      <p:rCtr x="400" y="13000"/>
                                    </p:animMotion>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0" nodeType="clickEffect">
                                  <p:stCondLst>
                                    <p:cond delay="0"/>
                                  </p:stCondLst>
                                  <p:childTnLst>
                                    <p:animEffect transition="out" filter="blinds(horizontal)">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par>
                                <p:cTn id="66" presetID="42" presetClass="path" presetSubtype="0" accel="50000" decel="50000" fill="hold" grpId="1" nodeType="withEffect">
                                  <p:stCondLst>
                                    <p:cond delay="0"/>
                                  </p:stCondLst>
                                  <p:childTnLst>
                                    <p:animMotion origin="layout" path="M -3.33333E-6 2.77556E-17 L -0.275 0.32569 " pathEditMode="relative" rAng="0" ptsTypes="AA">
                                      <p:cBhvr>
                                        <p:cTn id="67" dur="2000" fill="hold"/>
                                        <p:tgtEl>
                                          <p:spTgt spid="15"/>
                                        </p:tgtEl>
                                        <p:attrNameLst>
                                          <p:attrName>ppt_x</p:attrName>
                                          <p:attrName>ppt_y</p:attrName>
                                        </p:attrNameLst>
                                      </p:cBhvr>
                                      <p:rCtr x="-13800" y="16300"/>
                                    </p:animMotion>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0" nodeType="clickEffect">
                                  <p:stCondLst>
                                    <p:cond delay="0"/>
                                  </p:stCondLst>
                                  <p:childTnLst>
                                    <p:animEffect transition="out" filter="blinds(horizontal)">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par>
                                <p:cTn id="73" presetID="42" presetClass="path" presetSubtype="0" accel="50000" decel="50000" fill="hold" grpId="1" nodeType="withEffect">
                                  <p:stCondLst>
                                    <p:cond delay="0"/>
                                  </p:stCondLst>
                                  <p:childTnLst>
                                    <p:animMotion origin="layout" path="M 5.55112E-17 2.77556E-17 L 0.05833 0.32569 " pathEditMode="relative" rAng="0" ptsTypes="AA">
                                      <p:cBhvr>
                                        <p:cTn id="74" dur="2000" fill="hold"/>
                                        <p:tgtEl>
                                          <p:spTgt spid="19"/>
                                        </p:tgtEl>
                                        <p:attrNameLst>
                                          <p:attrName>ppt_x</p:attrName>
                                          <p:attrName>ppt_y</p:attrName>
                                        </p:attrNameLst>
                                      </p:cBhvr>
                                      <p:rCtr x="2900" y="16300"/>
                                    </p:animMotion>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0" nodeType="clickEffect">
                                  <p:stCondLst>
                                    <p:cond delay="0"/>
                                  </p:stCondLst>
                                  <p:childTnLst>
                                    <p:animEffect transition="out" filter="blinds(horizontal)">
                                      <p:cBhvr>
                                        <p:cTn id="78" dur="500"/>
                                        <p:tgtEl>
                                          <p:spTgt spid="27"/>
                                        </p:tgtEl>
                                      </p:cBhvr>
                                    </p:animEffect>
                                    <p:set>
                                      <p:cBhvr>
                                        <p:cTn id="79" dur="1" fill="hold">
                                          <p:stCondLst>
                                            <p:cond delay="499"/>
                                          </p:stCondLst>
                                        </p:cTn>
                                        <p:tgtEl>
                                          <p:spTgt spid="27"/>
                                        </p:tgtEl>
                                        <p:attrNameLst>
                                          <p:attrName>style.visibility</p:attrName>
                                        </p:attrNameLst>
                                      </p:cBhvr>
                                      <p:to>
                                        <p:strVal val="hidden"/>
                                      </p:to>
                                    </p:set>
                                  </p:childTnLst>
                                </p:cTn>
                              </p:par>
                              <p:par>
                                <p:cTn id="80" presetID="42" presetClass="path" presetSubtype="0" accel="50000" decel="50000" fill="hold" grpId="1" nodeType="withEffect">
                                  <p:stCondLst>
                                    <p:cond delay="0"/>
                                  </p:stCondLst>
                                  <p:childTnLst>
                                    <p:animMotion origin="layout" path="M 3.33333E-6 2.77556E-17 L 0.06666 0.32569 " pathEditMode="relative" rAng="0" ptsTypes="AA">
                                      <p:cBhvr>
                                        <p:cTn id="81" dur="2000" fill="hold"/>
                                        <p:tgtEl>
                                          <p:spTgt spid="18"/>
                                        </p:tgtEl>
                                        <p:attrNameLst>
                                          <p:attrName>ppt_x</p:attrName>
                                          <p:attrName>ppt_y</p:attrName>
                                        </p:attrNameLst>
                                      </p:cBhvr>
                                      <p:rCtr x="3300" y="16300"/>
                                    </p:animMotion>
                                  </p:childTnLst>
                                </p:cTn>
                              </p:par>
                            </p:childTnLst>
                          </p:cTn>
                        </p:par>
                      </p:childTnLst>
                    </p:cTn>
                  </p:par>
                  <p:par>
                    <p:cTn id="82" fill="hold">
                      <p:stCondLst>
                        <p:cond delay="indefinite"/>
                      </p:stCondLst>
                      <p:childTnLst>
                        <p:par>
                          <p:cTn id="83" fill="hold">
                            <p:stCondLst>
                              <p:cond delay="0"/>
                            </p:stCondLst>
                            <p:childTnLst>
                              <p:par>
                                <p:cTn id="84" presetID="3" presetClass="exit" presetSubtype="10" fill="hold" grpId="0" nodeType="clickEffect">
                                  <p:stCondLst>
                                    <p:cond delay="0"/>
                                  </p:stCondLst>
                                  <p:childTnLst>
                                    <p:animEffect transition="out" filter="blinds(horizontal)">
                                      <p:cBhvr>
                                        <p:cTn id="85" dur="500"/>
                                        <p:tgtEl>
                                          <p:spTgt spid="30"/>
                                        </p:tgtEl>
                                      </p:cBhvr>
                                    </p:animEffect>
                                    <p:set>
                                      <p:cBhvr>
                                        <p:cTn id="86" dur="1" fill="hold">
                                          <p:stCondLst>
                                            <p:cond delay="499"/>
                                          </p:stCondLst>
                                        </p:cTn>
                                        <p:tgtEl>
                                          <p:spTgt spid="30"/>
                                        </p:tgtEl>
                                        <p:attrNameLst>
                                          <p:attrName>style.visibility</p:attrName>
                                        </p:attrNameLst>
                                      </p:cBhvr>
                                      <p:to>
                                        <p:strVal val="hidden"/>
                                      </p:to>
                                    </p:set>
                                  </p:childTnLst>
                                </p:cTn>
                              </p:par>
                              <p:par>
                                <p:cTn id="87" presetID="42" presetClass="path" presetSubtype="0" accel="50000" decel="50000" fill="hold" grpId="1" nodeType="withEffect">
                                  <p:stCondLst>
                                    <p:cond delay="0"/>
                                  </p:stCondLst>
                                  <p:childTnLst>
                                    <p:animMotion origin="layout" path="M 8.33333E-7 2.35893E-6 L 0.3901 0.392 " pathEditMode="relative" rAng="0" ptsTypes="AA">
                                      <p:cBhvr>
                                        <p:cTn id="88" dur="2000" fill="hold"/>
                                        <p:tgtEl>
                                          <p:spTgt spid="17"/>
                                        </p:tgtEl>
                                        <p:attrNameLst>
                                          <p:attrName>ppt_x</p:attrName>
                                          <p:attrName>ppt_y</p:attrName>
                                        </p:attrNameLst>
                                      </p:cBhvr>
                                      <p:rCtr x="19500" y="19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17" grpId="1"/>
      <p:bldP spid="18" grpId="0"/>
      <p:bldP spid="18" grpId="1"/>
      <p:bldP spid="19" grpId="0"/>
      <p:bldP spid="19" grpId="1"/>
      <p:bldP spid="20" grpId="0"/>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30" grpId="0"/>
      <p:bldP spid="3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err="1">
                <a:solidFill>
                  <a:schemeClr val="tx2">
                    <a:lumMod val="75000"/>
                  </a:schemeClr>
                </a:solidFill>
                <a:latin typeface="Arial" pitchFamily="34" charset="0"/>
                <a:cs typeface="Arial" pitchFamily="34" charset="0"/>
              </a:rPr>
              <a:t>Tiết</a:t>
            </a:r>
            <a:r>
              <a:rPr lang="en-US" sz="2000" b="1" u="sng" dirty="0">
                <a:solidFill>
                  <a:schemeClr val="tx2">
                    <a:lumMod val="75000"/>
                  </a:schemeClr>
                </a:solidFill>
                <a:latin typeface="Arial" pitchFamily="34" charset="0"/>
                <a:cs typeface="Arial" pitchFamily="34" charset="0"/>
              </a:rPr>
              <a:t> 8 – </a:t>
            </a:r>
            <a:r>
              <a:rPr lang="en-US" sz="2000" b="1" u="sng" dirty="0" err="1">
                <a:solidFill>
                  <a:schemeClr val="tx2">
                    <a:lumMod val="75000"/>
                  </a:schemeClr>
                </a:solidFill>
                <a:latin typeface="Arial" pitchFamily="34" charset="0"/>
                <a:cs typeface="Arial" pitchFamily="34" charset="0"/>
              </a:rPr>
              <a:t>Bài</a:t>
            </a:r>
            <a:r>
              <a:rPr lang="en-US" sz="2000" b="1" u="sng" dirty="0">
                <a:solidFill>
                  <a:schemeClr val="tx2">
                    <a:lumMod val="75000"/>
                  </a:schemeClr>
                </a:solidFill>
                <a:latin typeface="Arial" pitchFamily="34" charset="0"/>
                <a:cs typeface="Arial" pitchFamily="34" charset="0"/>
              </a:rPr>
              <a:t> 9</a:t>
            </a: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022" y="990600"/>
            <a:ext cx="4645377"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 CÁCH BÓN PHÂN</a:t>
            </a:r>
          </a:p>
        </p:txBody>
      </p:sp>
      <p:sp>
        <p:nvSpPr>
          <p:cNvPr id="9" name="TextBox 8"/>
          <p:cNvSpPr txBox="1"/>
          <p:nvPr/>
        </p:nvSpPr>
        <p:spPr>
          <a:xfrm>
            <a:off x="115308" y="1858089"/>
            <a:ext cx="30480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7"/>
          <p:cNvSpPr txBox="1">
            <a:spLocks noChangeArrowheads="1"/>
          </p:cNvSpPr>
          <p:nvPr/>
        </p:nvSpPr>
        <p:spPr bwMode="auto">
          <a:xfrm>
            <a:off x="228600" y="228600"/>
            <a:ext cx="4876800" cy="923330"/>
          </a:xfrm>
          <a:prstGeom prst="rect">
            <a:avLst/>
          </a:prstGeom>
          <a:noFill/>
          <a:ln w="9525">
            <a:noFill/>
            <a:miter lim="800000"/>
            <a:headEnd/>
            <a:tailEnd/>
          </a:ln>
          <a:effectLst/>
        </p:spPr>
        <p:txBody>
          <a:bodyPr wrap="square">
            <a:spAutoFit/>
          </a:bodyPr>
          <a:lstStyle/>
          <a:p>
            <a:pPr eaLnBrk="1" hangingPunct="1">
              <a:spcBef>
                <a:spcPct val="50000"/>
              </a:spcBef>
            </a:pPr>
            <a:r>
              <a:rPr lang="en-US" b="1" u="sng">
                <a:latin typeface="Arial" pitchFamily="34" charset="0"/>
                <a:cs typeface="Arial" pitchFamily="34" charset="0"/>
              </a:rPr>
              <a:t>Bài 3</a:t>
            </a:r>
            <a:r>
              <a:rPr lang="en-US" b="1">
                <a:latin typeface="Arial" pitchFamily="34" charset="0"/>
                <a:cs typeface="Arial" pitchFamily="34" charset="0"/>
              </a:rPr>
              <a:t>: Qua nội dung bài học này, chúng ta có thể làm gì đối với rác thải để góp phần bảo vệ môi trường xung quanh? </a:t>
            </a:r>
          </a:p>
        </p:txBody>
      </p:sp>
      <p:sp>
        <p:nvSpPr>
          <p:cNvPr id="8" name="Text Box 67"/>
          <p:cNvSpPr txBox="1">
            <a:spLocks noChangeArrowheads="1"/>
          </p:cNvSpPr>
          <p:nvPr/>
        </p:nvSpPr>
        <p:spPr bwMode="auto">
          <a:xfrm>
            <a:off x="304800" y="1219200"/>
            <a:ext cx="4419600" cy="1323439"/>
          </a:xfrm>
          <a:prstGeom prst="rect">
            <a:avLst/>
          </a:prstGeom>
          <a:noFill/>
          <a:ln w="9525">
            <a:noFill/>
            <a:miter lim="800000"/>
            <a:headEnd/>
            <a:tailEnd/>
          </a:ln>
          <a:effectLst/>
        </p:spPr>
        <p:txBody>
          <a:bodyPr wrap="square">
            <a:spAutoFit/>
          </a:bodyPr>
          <a:lstStyle/>
          <a:p>
            <a:pPr eaLnBrk="1" hangingPunct="1"/>
            <a:r>
              <a:rPr lang="en-US" sz="2000">
                <a:latin typeface="Times New Roman" pitchFamily="18" charset="0"/>
                <a:cs typeface="Times New Roman" pitchFamily="18" charset="0"/>
              </a:rPr>
              <a:t>- Không vứt rác bừa bãi.</a:t>
            </a:r>
          </a:p>
          <a:p>
            <a:pPr algn="just" eaLnBrk="1" hangingPunct="1"/>
            <a:r>
              <a:rPr lang="en-US" sz="2000">
                <a:latin typeface="Times New Roman" pitchFamily="18" charset="0"/>
                <a:cs typeface="Times New Roman" pitchFamily="18" charset="0"/>
              </a:rPr>
              <a:t>- Thu gom và phân loại rác thải, gom rác thải hữu cơ ủ thành phân hữu cơ làm phân bón.</a:t>
            </a:r>
          </a:p>
        </p:txBody>
      </p:sp>
      <p:pic>
        <p:nvPicPr>
          <p:cNvPr id="7172" name="Picture 4" descr="Kết quả hình ảnh cho xử lý rác thải thành phân hữu cơ"/>
          <p:cNvPicPr>
            <a:picLocks noChangeAspect="1" noChangeArrowheads="1"/>
          </p:cNvPicPr>
          <p:nvPr/>
        </p:nvPicPr>
        <p:blipFill>
          <a:blip r:embed="rId2"/>
          <a:srcRect/>
          <a:stretch>
            <a:fillRect/>
          </a:stretch>
        </p:blipFill>
        <p:spPr bwMode="auto">
          <a:xfrm>
            <a:off x="381000" y="2743200"/>
            <a:ext cx="4670535" cy="3429000"/>
          </a:xfrm>
          <a:prstGeom prst="rect">
            <a:avLst/>
          </a:prstGeom>
          <a:noFill/>
        </p:spPr>
      </p:pic>
      <p:sp>
        <p:nvSpPr>
          <p:cNvPr id="7176" name="AutoShape 8" descr="Kết quả hình ảnh cho xử lý rác thải thành phân hữu c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7" name="Picture 9"/>
          <p:cNvPicPr>
            <a:picLocks noChangeAspect="1" noChangeArrowheads="1"/>
          </p:cNvPicPr>
          <p:nvPr/>
        </p:nvPicPr>
        <p:blipFill>
          <a:blip r:embed="rId3"/>
          <a:srcRect/>
          <a:stretch>
            <a:fillRect/>
          </a:stretch>
        </p:blipFill>
        <p:spPr bwMode="auto">
          <a:xfrm>
            <a:off x="5486400" y="2743200"/>
            <a:ext cx="3474720" cy="2137140"/>
          </a:xfrm>
          <a:prstGeom prst="rect">
            <a:avLst/>
          </a:prstGeom>
          <a:noFill/>
          <a:ln w="9525">
            <a:noFill/>
            <a:miter lim="800000"/>
            <a:headEnd/>
            <a:tailEnd/>
          </a:ln>
          <a:effectLst/>
        </p:spPr>
      </p:pic>
      <p:pic>
        <p:nvPicPr>
          <p:cNvPr id="7179" name="Picture 11" descr="Kết quả hình ảnh cho xử lý rác thải thành phân hữu cơ"/>
          <p:cNvPicPr>
            <a:picLocks noChangeAspect="1" noChangeArrowheads="1"/>
          </p:cNvPicPr>
          <p:nvPr/>
        </p:nvPicPr>
        <p:blipFill>
          <a:blip r:embed="rId4"/>
          <a:srcRect/>
          <a:stretch>
            <a:fillRect/>
          </a:stretch>
        </p:blipFill>
        <p:spPr bwMode="auto">
          <a:xfrm>
            <a:off x="5486400" y="4876800"/>
            <a:ext cx="3581400" cy="1981200"/>
          </a:xfrm>
          <a:prstGeom prst="rect">
            <a:avLst/>
          </a:prstGeom>
          <a:noFill/>
        </p:spPr>
      </p:pic>
      <p:sp>
        <p:nvSpPr>
          <p:cNvPr id="7181" name="AutoShape 13" descr="https://thaprauxanh.com/wp-content/uploads/2017/04/rac-huu-c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82" name="Picture 14"/>
          <p:cNvPicPr>
            <a:picLocks noChangeAspect="1" noChangeArrowheads="1"/>
          </p:cNvPicPr>
          <p:nvPr/>
        </p:nvPicPr>
        <p:blipFill>
          <a:blip r:embed="rId5"/>
          <a:srcRect/>
          <a:stretch>
            <a:fillRect/>
          </a:stretch>
        </p:blipFill>
        <p:spPr bwMode="auto">
          <a:xfrm>
            <a:off x="5473128" y="304800"/>
            <a:ext cx="3474720" cy="23328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82"/>
                                        </p:tgtEl>
                                        <p:attrNameLst>
                                          <p:attrName>style.visibility</p:attrName>
                                        </p:attrNameLst>
                                      </p:cBhvr>
                                      <p:to>
                                        <p:strVal val="visible"/>
                                      </p:to>
                                    </p:set>
                                    <p:animEffect transition="in" filter="blinds(horizontal)">
                                      <p:cBhvr>
                                        <p:cTn id="17" dur="500"/>
                                        <p:tgtEl>
                                          <p:spTgt spid="7182"/>
                                        </p:tgtEl>
                                      </p:cBhvr>
                                    </p:animEffect>
                                  </p:childTnLst>
                                </p:cTn>
                              </p:par>
                              <p:par>
                                <p:cTn id="18" presetID="3" presetClass="entr" presetSubtype="10" fill="hold" nodeType="withEffect">
                                  <p:stCondLst>
                                    <p:cond delay="0"/>
                                  </p:stCondLst>
                                  <p:childTnLst>
                                    <p:set>
                                      <p:cBhvr>
                                        <p:cTn id="19" dur="1" fill="hold">
                                          <p:stCondLst>
                                            <p:cond delay="0"/>
                                          </p:stCondLst>
                                        </p:cTn>
                                        <p:tgtEl>
                                          <p:spTgt spid="7177"/>
                                        </p:tgtEl>
                                        <p:attrNameLst>
                                          <p:attrName>style.visibility</p:attrName>
                                        </p:attrNameLst>
                                      </p:cBhvr>
                                      <p:to>
                                        <p:strVal val="visible"/>
                                      </p:to>
                                    </p:set>
                                    <p:animEffect transition="in" filter="blinds(horizontal)">
                                      <p:cBhvr>
                                        <p:cTn id="20" dur="500"/>
                                        <p:tgtEl>
                                          <p:spTgt spid="7177"/>
                                        </p:tgtEl>
                                      </p:cBhvr>
                                    </p:animEffect>
                                  </p:childTnLst>
                                </p:cTn>
                              </p:par>
                              <p:par>
                                <p:cTn id="21" presetID="3" presetClass="entr" presetSubtype="10" fill="hold" nodeType="with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blinds(horizontal)">
                                      <p:cBhvr>
                                        <p:cTn id="23" dur="500"/>
                                        <p:tgtEl>
                                          <p:spTgt spid="7179"/>
                                        </p:tgtEl>
                                      </p:cBhvr>
                                    </p:animEffect>
                                  </p:childTnLst>
                                </p:cTn>
                              </p:par>
                              <p:par>
                                <p:cTn id="24" presetID="3" presetClass="entr" presetSubtype="10" fill="hold"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blinds(horizontal)">
                                      <p:cBhvr>
                                        <p:cTn id="2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174978"/>
            <a:ext cx="6477000" cy="1981200"/>
          </a:xfrm>
          <a:prstGeom prst="ellipse">
            <a:avLst/>
          </a:prstGeom>
          <a:ln w="127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600" b="1">
                <a:solidFill>
                  <a:srgbClr val="C00000"/>
                </a:solidFill>
                <a:latin typeface="Arial" pitchFamily="34" charset="0"/>
                <a:cs typeface="Arial" pitchFamily="34" charset="0"/>
              </a:rPr>
              <a:t>CÁCH SỬ DỤNG VÀ BẢO QUẢN MỘT SỐ LOẠI PHÂN BÓN THÔNG THƯỜNG</a:t>
            </a:r>
          </a:p>
        </p:txBody>
      </p:sp>
      <p:cxnSp>
        <p:nvCxnSpPr>
          <p:cNvPr id="6" name="Straight Arrow Connector 5"/>
          <p:cNvCxnSpPr>
            <a:stCxn id="4" idx="4"/>
          </p:cNvCxnSpPr>
          <p:nvPr/>
        </p:nvCxnSpPr>
        <p:spPr>
          <a:xfrm rot="5400000">
            <a:off x="3013429" y="1047751"/>
            <a:ext cx="488244" cy="27050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488041" y="2300815"/>
            <a:ext cx="522111" cy="2328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4642" y="2686755"/>
            <a:ext cx="205740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a:solidFill>
                  <a:schemeClr val="tx1"/>
                </a:solidFill>
                <a:latin typeface="Arial" pitchFamily="34" charset="0"/>
                <a:cs typeface="Arial" pitchFamily="34" charset="0"/>
              </a:rPr>
              <a:t>Cách bón phân</a:t>
            </a:r>
          </a:p>
        </p:txBody>
      </p:sp>
      <p:sp>
        <p:nvSpPr>
          <p:cNvPr id="10" name="TextBox 9"/>
          <p:cNvSpPr txBox="1"/>
          <p:nvPr/>
        </p:nvSpPr>
        <p:spPr>
          <a:xfrm>
            <a:off x="3852336" y="2678289"/>
            <a:ext cx="198120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a:solidFill>
                  <a:schemeClr val="tx1"/>
                </a:solidFill>
                <a:latin typeface="Arial" pitchFamily="34" charset="0"/>
                <a:cs typeface="Arial" pitchFamily="34" charset="0"/>
              </a:rPr>
              <a:t>Cách sử dụng</a:t>
            </a:r>
          </a:p>
        </p:txBody>
      </p:sp>
      <p:sp>
        <p:nvSpPr>
          <p:cNvPr id="11" name="TextBox 10"/>
          <p:cNvSpPr txBox="1"/>
          <p:nvPr/>
        </p:nvSpPr>
        <p:spPr>
          <a:xfrm>
            <a:off x="2302932" y="3776246"/>
            <a:ext cx="1371600" cy="338554"/>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Thời kì bón</a:t>
            </a:r>
          </a:p>
        </p:txBody>
      </p:sp>
      <p:cxnSp>
        <p:nvCxnSpPr>
          <p:cNvPr id="12" name="Straight Arrow Connector 11"/>
          <p:cNvCxnSpPr>
            <a:endCxn id="13" idx="0"/>
          </p:cNvCxnSpPr>
          <p:nvPr/>
        </p:nvCxnSpPr>
        <p:spPr>
          <a:xfrm>
            <a:off x="4621389" y="2167466"/>
            <a:ext cx="2991567" cy="5029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84256" y="2683932"/>
            <a:ext cx="205740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a:solidFill>
                  <a:schemeClr val="tx1"/>
                </a:solidFill>
                <a:latin typeface="Arial" pitchFamily="34" charset="0"/>
                <a:cs typeface="Arial" pitchFamily="34" charset="0"/>
              </a:rPr>
              <a:t>Cách bảo quản</a:t>
            </a:r>
          </a:p>
        </p:txBody>
      </p:sp>
      <p:sp>
        <p:nvSpPr>
          <p:cNvPr id="14" name="TextBox 13"/>
          <p:cNvSpPr txBox="1"/>
          <p:nvPr/>
        </p:nvSpPr>
        <p:spPr>
          <a:xfrm>
            <a:off x="400755" y="3776246"/>
            <a:ext cx="1636890" cy="338554"/>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Hình thức bón</a:t>
            </a:r>
          </a:p>
        </p:txBody>
      </p:sp>
      <p:sp>
        <p:nvSpPr>
          <p:cNvPr id="15" name="TextBox 14"/>
          <p:cNvSpPr txBox="1"/>
          <p:nvPr/>
        </p:nvSpPr>
        <p:spPr>
          <a:xfrm>
            <a:off x="3358446" y="5192889"/>
            <a:ext cx="57573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lót</a:t>
            </a:r>
          </a:p>
        </p:txBody>
      </p:sp>
      <p:sp>
        <p:nvSpPr>
          <p:cNvPr id="16" name="TextBox 15"/>
          <p:cNvSpPr txBox="1"/>
          <p:nvPr/>
        </p:nvSpPr>
        <p:spPr>
          <a:xfrm>
            <a:off x="4038600" y="5181600"/>
            <a:ext cx="685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thúc</a:t>
            </a:r>
          </a:p>
        </p:txBody>
      </p:sp>
      <p:sp>
        <p:nvSpPr>
          <p:cNvPr id="17" name="TextBox 16"/>
          <p:cNvSpPr txBox="1"/>
          <p:nvPr/>
        </p:nvSpPr>
        <p:spPr>
          <a:xfrm>
            <a:off x="191913" y="5156312"/>
            <a:ext cx="685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theo hàng</a:t>
            </a:r>
          </a:p>
        </p:txBody>
      </p:sp>
      <p:sp>
        <p:nvSpPr>
          <p:cNvPr id="18" name="TextBox 17"/>
          <p:cNvSpPr txBox="1"/>
          <p:nvPr/>
        </p:nvSpPr>
        <p:spPr>
          <a:xfrm>
            <a:off x="953913" y="5156312"/>
            <a:ext cx="762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theo hốc</a:t>
            </a:r>
          </a:p>
        </p:txBody>
      </p:sp>
      <p:sp>
        <p:nvSpPr>
          <p:cNvPr id="19" name="TextBox 18"/>
          <p:cNvSpPr txBox="1"/>
          <p:nvPr/>
        </p:nvSpPr>
        <p:spPr>
          <a:xfrm>
            <a:off x="1800579" y="5153489"/>
            <a:ext cx="6096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vãi</a:t>
            </a:r>
          </a:p>
          <a:p>
            <a:pPr algn="ctr"/>
            <a:endParaRPr lang="en-US" sz="1600">
              <a:latin typeface="Arial" pitchFamily="34" charset="0"/>
              <a:cs typeface="Arial" pitchFamily="34" charset="0"/>
            </a:endParaRPr>
          </a:p>
        </p:txBody>
      </p:sp>
      <p:sp>
        <p:nvSpPr>
          <p:cNvPr id="20" name="TextBox 19"/>
          <p:cNvSpPr txBox="1"/>
          <p:nvPr/>
        </p:nvSpPr>
        <p:spPr>
          <a:xfrm>
            <a:off x="2514600" y="5181600"/>
            <a:ext cx="685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Phun trên lá</a:t>
            </a:r>
          </a:p>
        </p:txBody>
      </p:sp>
      <p:sp>
        <p:nvSpPr>
          <p:cNvPr id="21" name="TextBox 20"/>
          <p:cNvSpPr txBox="1"/>
          <p:nvPr/>
        </p:nvSpPr>
        <p:spPr>
          <a:xfrm>
            <a:off x="3855152" y="3668889"/>
            <a:ext cx="1631247"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Phân hữu cơ, phân lân</a:t>
            </a:r>
          </a:p>
        </p:txBody>
      </p:sp>
      <p:sp>
        <p:nvSpPr>
          <p:cNvPr id="23" name="TextBox 22"/>
          <p:cNvSpPr txBox="1"/>
          <p:nvPr/>
        </p:nvSpPr>
        <p:spPr>
          <a:xfrm>
            <a:off x="5604933" y="3666066"/>
            <a:ext cx="1143000"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Phân đạm, kali</a:t>
            </a:r>
          </a:p>
        </p:txBody>
      </p:sp>
      <p:sp>
        <p:nvSpPr>
          <p:cNvPr id="26" name="TextBox 25"/>
          <p:cNvSpPr txBox="1"/>
          <p:nvPr/>
        </p:nvSpPr>
        <p:spPr>
          <a:xfrm>
            <a:off x="6832599" y="3666066"/>
            <a:ext cx="1066800"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Phân hóa học</a:t>
            </a:r>
          </a:p>
        </p:txBody>
      </p:sp>
      <p:sp>
        <p:nvSpPr>
          <p:cNvPr id="27" name="TextBox 26"/>
          <p:cNvSpPr txBox="1"/>
          <p:nvPr/>
        </p:nvSpPr>
        <p:spPr>
          <a:xfrm>
            <a:off x="7975599" y="3668889"/>
            <a:ext cx="1066800"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Phân chuồng</a:t>
            </a:r>
          </a:p>
        </p:txBody>
      </p:sp>
      <p:cxnSp>
        <p:nvCxnSpPr>
          <p:cNvPr id="32" name="Straight Arrow Connector 31"/>
          <p:cNvCxnSpPr>
            <a:stCxn id="9" idx="2"/>
            <a:endCxn id="11" idx="0"/>
          </p:cNvCxnSpPr>
          <p:nvPr/>
        </p:nvCxnSpPr>
        <p:spPr>
          <a:xfrm rot="16200000" flipH="1">
            <a:off x="2111347" y="2898860"/>
            <a:ext cx="689381" cy="106539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4" idx="0"/>
          </p:cNvCxnSpPr>
          <p:nvPr/>
        </p:nvCxnSpPr>
        <p:spPr>
          <a:xfrm rot="5400000">
            <a:off x="1226581" y="3079484"/>
            <a:ext cx="689381" cy="70414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2"/>
            <a:endCxn id="21" idx="0"/>
          </p:cNvCxnSpPr>
          <p:nvPr/>
        </p:nvCxnSpPr>
        <p:spPr>
          <a:xfrm rot="5400000">
            <a:off x="4461611" y="3287564"/>
            <a:ext cx="590490" cy="17216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3" idx="2"/>
          </p:cNvCxnSpPr>
          <p:nvPr/>
        </p:nvCxnSpPr>
        <p:spPr>
          <a:xfrm rot="16200000" flipH="1">
            <a:off x="7737186" y="2959812"/>
            <a:ext cx="577027" cy="82548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3" idx="2"/>
            <a:endCxn id="26" idx="0"/>
          </p:cNvCxnSpPr>
          <p:nvPr/>
        </p:nvCxnSpPr>
        <p:spPr>
          <a:xfrm rot="5400000">
            <a:off x="7198466" y="3251576"/>
            <a:ext cx="582024" cy="24695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23" idx="0"/>
          </p:cNvCxnSpPr>
          <p:nvPr/>
        </p:nvCxnSpPr>
        <p:spPr>
          <a:xfrm>
            <a:off x="4820359" y="3078398"/>
            <a:ext cx="1356074" cy="58766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1" idx="2"/>
            <a:endCxn id="15" idx="0"/>
          </p:cNvCxnSpPr>
          <p:nvPr/>
        </p:nvCxnSpPr>
        <p:spPr>
          <a:xfrm rot="16200000" flipH="1">
            <a:off x="2778478" y="4325053"/>
            <a:ext cx="1078089" cy="6575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4" idx="2"/>
          </p:cNvCxnSpPr>
          <p:nvPr/>
        </p:nvCxnSpPr>
        <p:spPr>
          <a:xfrm rot="5400000">
            <a:off x="378833" y="4315943"/>
            <a:ext cx="1041511" cy="639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4" idx="2"/>
            <a:endCxn id="18" idx="0"/>
          </p:cNvCxnSpPr>
          <p:nvPr/>
        </p:nvCxnSpPr>
        <p:spPr>
          <a:xfrm rot="16200000" flipH="1">
            <a:off x="756300" y="4577699"/>
            <a:ext cx="1041512" cy="1157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4" idx="2"/>
          </p:cNvCxnSpPr>
          <p:nvPr/>
        </p:nvCxnSpPr>
        <p:spPr>
          <a:xfrm rot="16200000" flipH="1">
            <a:off x="1137302" y="4196698"/>
            <a:ext cx="1038687" cy="8748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4" idx="2"/>
            <a:endCxn id="20" idx="0"/>
          </p:cNvCxnSpPr>
          <p:nvPr/>
        </p:nvCxnSpPr>
        <p:spPr>
          <a:xfrm rot="16200000" flipH="1">
            <a:off x="1504950" y="3829050"/>
            <a:ext cx="1066800" cy="1638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1" idx="2"/>
            <a:endCxn id="16" idx="0"/>
          </p:cNvCxnSpPr>
          <p:nvPr/>
        </p:nvCxnSpPr>
        <p:spPr>
          <a:xfrm rot="16200000" flipH="1">
            <a:off x="3151716" y="3951816"/>
            <a:ext cx="1066800" cy="13927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21" idx="2"/>
            <a:endCxn id="15" idx="0"/>
          </p:cNvCxnSpPr>
          <p:nvPr/>
        </p:nvCxnSpPr>
        <p:spPr>
          <a:xfrm rot="5400000">
            <a:off x="3688933" y="4211045"/>
            <a:ext cx="939225" cy="1024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23" idx="2"/>
          </p:cNvCxnSpPr>
          <p:nvPr/>
        </p:nvCxnSpPr>
        <p:spPr>
          <a:xfrm rot="5400000">
            <a:off x="4777607" y="3782773"/>
            <a:ext cx="930758" cy="18668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10800000" flipV="1">
            <a:off x="5562600" y="4267200"/>
            <a:ext cx="1790694"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5023557" y="5190937"/>
            <a:ext cx="10668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Chum, vại sành, bao nilon kín</a:t>
            </a:r>
          </a:p>
        </p:txBody>
      </p:sp>
      <p:sp>
        <p:nvSpPr>
          <p:cNvPr id="136" name="TextBox 135"/>
          <p:cNvSpPr txBox="1"/>
          <p:nvPr/>
        </p:nvSpPr>
        <p:spPr>
          <a:xfrm>
            <a:off x="7467600" y="5181600"/>
            <a:ext cx="13716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Ủ tại chuồng hoặc thành đống trát kín bùn</a:t>
            </a:r>
          </a:p>
        </p:txBody>
      </p:sp>
      <p:sp>
        <p:nvSpPr>
          <p:cNvPr id="137" name="TextBox 136"/>
          <p:cNvSpPr txBox="1"/>
          <p:nvPr/>
        </p:nvSpPr>
        <p:spPr>
          <a:xfrm>
            <a:off x="6172200" y="5181600"/>
            <a:ext cx="10668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Cao ráo,</a:t>
            </a:r>
          </a:p>
          <a:p>
            <a:pPr algn="ctr"/>
            <a:r>
              <a:rPr lang="en-US" sz="1600">
                <a:latin typeface="Arial" pitchFamily="34" charset="0"/>
                <a:cs typeface="Arial" pitchFamily="34" charset="0"/>
              </a:rPr>
              <a:t>không trộn lẫn nhau</a:t>
            </a:r>
          </a:p>
        </p:txBody>
      </p:sp>
      <p:cxnSp>
        <p:nvCxnSpPr>
          <p:cNvPr id="139" name="Straight Arrow Connector 138"/>
          <p:cNvCxnSpPr>
            <a:stCxn id="26" idx="2"/>
            <a:endCxn id="137" idx="0"/>
          </p:cNvCxnSpPr>
          <p:nvPr/>
        </p:nvCxnSpPr>
        <p:spPr>
          <a:xfrm rot="5400000">
            <a:off x="6570421" y="4386021"/>
            <a:ext cx="930759" cy="6603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27" idx="2"/>
            <a:endCxn id="136" idx="0"/>
          </p:cNvCxnSpPr>
          <p:nvPr/>
        </p:nvCxnSpPr>
        <p:spPr>
          <a:xfrm rot="5400000">
            <a:off x="7867232" y="4539833"/>
            <a:ext cx="927936" cy="3555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1000"/>
                                        <p:tgtEl>
                                          <p:spTgt spid="6"/>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2000"/>
                                        <p:tgtEl>
                                          <p:spTgt spid="9"/>
                                        </p:tgtEl>
                                      </p:cBhvr>
                                    </p:animEffect>
                                  </p:childTnLst>
                                </p:cTn>
                              </p:par>
                            </p:childTnLst>
                          </p:cTn>
                        </p:par>
                        <p:par>
                          <p:cTn id="17" fill="hold">
                            <p:stCondLst>
                              <p:cond delay="3000"/>
                            </p:stCondLst>
                            <p:childTnLst>
                              <p:par>
                                <p:cTn id="18" presetID="18" presetClass="entr" presetSubtype="1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1000"/>
                                        <p:tgtEl>
                                          <p:spTgt spid="8"/>
                                        </p:tgtEl>
                                      </p:cBhvr>
                                    </p:animEffect>
                                  </p:childTnLst>
                                </p:cTn>
                              </p:par>
                            </p:childTnLst>
                          </p:cTn>
                        </p:par>
                        <p:par>
                          <p:cTn id="21" fill="hold">
                            <p:stCondLst>
                              <p:cond delay="4000"/>
                            </p:stCondLst>
                            <p:childTnLst>
                              <p:par>
                                <p:cTn id="22" presetID="6"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par>
                          <p:cTn id="25" fill="hold">
                            <p:stCondLst>
                              <p:cond delay="6000"/>
                            </p:stCondLst>
                            <p:childTnLst>
                              <p:par>
                                <p:cTn id="26" presetID="18" presetClass="entr" presetSubtype="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Right)">
                                      <p:cBhvr>
                                        <p:cTn id="28" dur="1000"/>
                                        <p:tgtEl>
                                          <p:spTgt spid="12"/>
                                        </p:tgtEl>
                                      </p:cBhvr>
                                    </p:animEffect>
                                  </p:childTnLst>
                                </p:cTn>
                              </p:par>
                            </p:childTnLst>
                          </p:cTn>
                        </p:par>
                        <p:par>
                          <p:cTn id="29" fill="hold">
                            <p:stCondLst>
                              <p:cond delay="7000"/>
                            </p:stCondLst>
                            <p:childTnLst>
                              <p:par>
                                <p:cTn id="30" presetID="6"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par>
                          <p:cTn id="33" fill="hold">
                            <p:stCondLst>
                              <p:cond delay="9000"/>
                            </p:stCondLst>
                            <p:childTnLst>
                              <p:par>
                                <p:cTn id="34" presetID="18" presetClass="entr" presetSubtype="6"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strips(downRight)">
                                      <p:cBhvr>
                                        <p:cTn id="36" dur="500"/>
                                        <p:tgtEl>
                                          <p:spTgt spid="34"/>
                                        </p:tgtEl>
                                      </p:cBhvr>
                                    </p:animEffect>
                                  </p:childTnLst>
                                </p:cTn>
                              </p:par>
                            </p:childTnLst>
                          </p:cTn>
                        </p:par>
                        <p:par>
                          <p:cTn id="37" fill="hold">
                            <p:stCondLst>
                              <p:cond delay="9500"/>
                            </p:stCondLst>
                            <p:childTnLst>
                              <p:par>
                                <p:cTn id="38" presetID="6" presetClass="entr" presetSubtype="16"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childTnLst>
                          </p:cTn>
                        </p:par>
                        <p:par>
                          <p:cTn id="41" fill="hold">
                            <p:stCondLst>
                              <p:cond delay="11500"/>
                            </p:stCondLst>
                            <p:childTnLst>
                              <p:par>
                                <p:cTn id="42" presetID="18" presetClass="entr" presetSubtype="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strips(downRight)">
                                      <p:cBhvr>
                                        <p:cTn id="44" dur="1000"/>
                                        <p:tgtEl>
                                          <p:spTgt spid="32"/>
                                        </p:tgtEl>
                                      </p:cBhvr>
                                    </p:animEffect>
                                  </p:childTnLst>
                                </p:cTn>
                              </p:par>
                            </p:childTnLst>
                          </p:cTn>
                        </p:par>
                        <p:par>
                          <p:cTn id="45" fill="hold">
                            <p:stCondLst>
                              <p:cond delay="12500"/>
                            </p:stCondLst>
                            <p:childTnLst>
                              <p:par>
                                <p:cTn id="46" presetID="6" presetClass="entr" presetSubtype="16"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2000"/>
                                        <p:tgtEl>
                                          <p:spTgt spid="11"/>
                                        </p:tgtEl>
                                      </p:cBhvr>
                                    </p:animEffect>
                                  </p:childTnLst>
                                </p:cTn>
                              </p:par>
                            </p:childTnLst>
                          </p:cTn>
                        </p:par>
                        <p:par>
                          <p:cTn id="49" fill="hold">
                            <p:stCondLst>
                              <p:cond delay="14500"/>
                            </p:stCondLst>
                            <p:childTnLst>
                              <p:par>
                                <p:cTn id="50" presetID="18" presetClass="entr" presetSubtype="12" fill="hold" nodeType="after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strips(downLeft)">
                                      <p:cBhvr>
                                        <p:cTn id="52" dur="1000"/>
                                        <p:tgtEl>
                                          <p:spTgt spid="67"/>
                                        </p:tgtEl>
                                      </p:cBhvr>
                                    </p:animEffect>
                                  </p:childTnLst>
                                </p:cTn>
                              </p:par>
                            </p:childTnLst>
                          </p:cTn>
                        </p:par>
                        <p:par>
                          <p:cTn id="53" fill="hold">
                            <p:stCondLst>
                              <p:cond delay="15500"/>
                            </p:stCondLst>
                            <p:childTnLst>
                              <p:par>
                                <p:cTn id="54" presetID="3" presetClass="entr" presetSubtype="1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linds(horizontal)">
                                      <p:cBhvr>
                                        <p:cTn id="56" dur="2000"/>
                                        <p:tgtEl>
                                          <p:spTgt spid="17"/>
                                        </p:tgtEl>
                                      </p:cBhvr>
                                    </p:animEffect>
                                  </p:childTnLst>
                                </p:cTn>
                              </p:par>
                            </p:childTnLst>
                          </p:cTn>
                        </p:par>
                        <p:par>
                          <p:cTn id="57" fill="hold">
                            <p:stCondLst>
                              <p:cond delay="17500"/>
                            </p:stCondLst>
                            <p:childTnLst>
                              <p:par>
                                <p:cTn id="58" presetID="18" presetClass="entr" presetSubtype="12" fill="hold"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strips(downLeft)">
                                      <p:cBhvr>
                                        <p:cTn id="60" dur="1000"/>
                                        <p:tgtEl>
                                          <p:spTgt spid="68"/>
                                        </p:tgtEl>
                                      </p:cBhvr>
                                    </p:animEffect>
                                  </p:childTnLst>
                                </p:cTn>
                              </p:par>
                            </p:childTnLst>
                          </p:cTn>
                        </p:par>
                        <p:par>
                          <p:cTn id="61" fill="hold">
                            <p:stCondLst>
                              <p:cond delay="18500"/>
                            </p:stCondLst>
                            <p:childTnLst>
                              <p:par>
                                <p:cTn id="62" presetID="3" presetClass="entr" presetSubtype="1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2000"/>
                                        <p:tgtEl>
                                          <p:spTgt spid="18"/>
                                        </p:tgtEl>
                                      </p:cBhvr>
                                    </p:animEffect>
                                  </p:childTnLst>
                                </p:cTn>
                              </p:par>
                            </p:childTnLst>
                          </p:cTn>
                        </p:par>
                        <p:par>
                          <p:cTn id="65" fill="hold">
                            <p:stCondLst>
                              <p:cond delay="20500"/>
                            </p:stCondLst>
                            <p:childTnLst>
                              <p:par>
                                <p:cTn id="66" presetID="18" presetClass="entr" presetSubtype="6"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strips(downRight)">
                                      <p:cBhvr>
                                        <p:cTn id="68" dur="1000"/>
                                        <p:tgtEl>
                                          <p:spTgt spid="69"/>
                                        </p:tgtEl>
                                      </p:cBhvr>
                                    </p:animEffect>
                                  </p:childTnLst>
                                </p:cTn>
                              </p:par>
                            </p:childTnLst>
                          </p:cTn>
                        </p:par>
                        <p:par>
                          <p:cTn id="69" fill="hold">
                            <p:stCondLst>
                              <p:cond delay="21500"/>
                            </p:stCondLst>
                            <p:childTnLst>
                              <p:par>
                                <p:cTn id="70" presetID="3" presetClass="entr" presetSubtype="1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2000"/>
                                        <p:tgtEl>
                                          <p:spTgt spid="19"/>
                                        </p:tgtEl>
                                      </p:cBhvr>
                                    </p:animEffect>
                                  </p:childTnLst>
                                </p:cTn>
                              </p:par>
                            </p:childTnLst>
                          </p:cTn>
                        </p:par>
                        <p:par>
                          <p:cTn id="73" fill="hold">
                            <p:stCondLst>
                              <p:cond delay="23500"/>
                            </p:stCondLst>
                            <p:childTnLst>
                              <p:par>
                                <p:cTn id="74" presetID="18" presetClass="entr" presetSubtype="6" fill="hold" nodeType="after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strips(downRight)">
                                      <p:cBhvr>
                                        <p:cTn id="76" dur="1000"/>
                                        <p:tgtEl>
                                          <p:spTgt spid="70"/>
                                        </p:tgtEl>
                                      </p:cBhvr>
                                    </p:animEffect>
                                  </p:childTnLst>
                                </p:cTn>
                              </p:par>
                            </p:childTnLst>
                          </p:cTn>
                        </p:par>
                        <p:par>
                          <p:cTn id="77" fill="hold">
                            <p:stCondLst>
                              <p:cond delay="24500"/>
                            </p:stCondLst>
                            <p:childTnLst>
                              <p:par>
                                <p:cTn id="78" presetID="3" presetClass="entr" presetSubtype="1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blinds(horizontal)">
                                      <p:cBhvr>
                                        <p:cTn id="80" dur="2000"/>
                                        <p:tgtEl>
                                          <p:spTgt spid="20"/>
                                        </p:tgtEl>
                                      </p:cBhvr>
                                    </p:animEffect>
                                  </p:childTnLst>
                                </p:cTn>
                              </p:par>
                            </p:childTnLst>
                          </p:cTn>
                        </p:par>
                        <p:par>
                          <p:cTn id="81" fill="hold">
                            <p:stCondLst>
                              <p:cond delay="26500"/>
                            </p:stCondLst>
                            <p:childTnLst>
                              <p:par>
                                <p:cTn id="82" presetID="18" presetClass="entr" presetSubtype="6" fill="hold"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strips(downRight)">
                                      <p:cBhvr>
                                        <p:cTn id="84" dur="1000"/>
                                        <p:tgtEl>
                                          <p:spTgt spid="66"/>
                                        </p:tgtEl>
                                      </p:cBhvr>
                                    </p:animEffect>
                                  </p:childTnLst>
                                </p:cTn>
                              </p:par>
                            </p:childTnLst>
                          </p:cTn>
                        </p:par>
                        <p:par>
                          <p:cTn id="85" fill="hold">
                            <p:stCondLst>
                              <p:cond delay="27500"/>
                            </p:stCondLst>
                            <p:childTnLst>
                              <p:par>
                                <p:cTn id="86" presetID="3" presetClass="entr" presetSubtype="10"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2000"/>
                                        <p:tgtEl>
                                          <p:spTgt spid="15"/>
                                        </p:tgtEl>
                                      </p:cBhvr>
                                    </p:animEffect>
                                  </p:childTnLst>
                                </p:cTn>
                              </p:par>
                            </p:childTnLst>
                          </p:cTn>
                        </p:par>
                        <p:par>
                          <p:cTn id="89" fill="hold">
                            <p:stCondLst>
                              <p:cond delay="29500"/>
                            </p:stCondLst>
                            <p:childTnLst>
                              <p:par>
                                <p:cTn id="90" presetID="18" presetClass="entr" presetSubtype="6" fill="hold" nodeType="after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strips(downRight)">
                                      <p:cBhvr>
                                        <p:cTn id="92" dur="1000"/>
                                        <p:tgtEl>
                                          <p:spTgt spid="71"/>
                                        </p:tgtEl>
                                      </p:cBhvr>
                                    </p:animEffect>
                                  </p:childTnLst>
                                </p:cTn>
                              </p:par>
                            </p:childTnLst>
                          </p:cTn>
                        </p:par>
                        <p:par>
                          <p:cTn id="93" fill="hold">
                            <p:stCondLst>
                              <p:cond delay="30500"/>
                            </p:stCondLst>
                            <p:childTnLst>
                              <p:par>
                                <p:cTn id="94" presetID="18" presetClass="entr" presetSubtype="12"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strips(downLeft)">
                                      <p:cBhvr>
                                        <p:cTn id="96" dur="2000"/>
                                        <p:tgtEl>
                                          <p:spTgt spid="16"/>
                                        </p:tgtEl>
                                      </p:cBhvr>
                                    </p:animEffect>
                                  </p:childTnLst>
                                </p:cTn>
                              </p:par>
                            </p:childTnLst>
                          </p:cTn>
                        </p:par>
                        <p:par>
                          <p:cTn id="97" fill="hold">
                            <p:stCondLst>
                              <p:cond delay="32500"/>
                            </p:stCondLst>
                            <p:childTnLst>
                              <p:par>
                                <p:cTn id="98" presetID="18" presetClass="entr" presetSubtype="12" fill="hold"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Left)">
                                      <p:cBhvr>
                                        <p:cTn id="100" dur="1000"/>
                                        <p:tgtEl>
                                          <p:spTgt spid="49"/>
                                        </p:tgtEl>
                                      </p:cBhvr>
                                    </p:animEffect>
                                  </p:childTnLst>
                                </p:cTn>
                              </p:par>
                            </p:childTnLst>
                          </p:cTn>
                        </p:par>
                        <p:par>
                          <p:cTn id="101" fill="hold">
                            <p:stCondLst>
                              <p:cond delay="33500"/>
                            </p:stCondLst>
                            <p:childTnLst>
                              <p:par>
                                <p:cTn id="102" presetID="3" presetClass="entr" presetSubtype="10" fill="hold" grpId="0" nodeType="after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blinds(horizontal)">
                                      <p:cBhvr>
                                        <p:cTn id="104" dur="2000"/>
                                        <p:tgtEl>
                                          <p:spTgt spid="21"/>
                                        </p:tgtEl>
                                      </p:cBhvr>
                                    </p:animEffect>
                                  </p:childTnLst>
                                </p:cTn>
                              </p:par>
                            </p:childTnLst>
                          </p:cTn>
                        </p:par>
                        <p:par>
                          <p:cTn id="105" fill="hold">
                            <p:stCondLst>
                              <p:cond delay="35500"/>
                            </p:stCondLst>
                            <p:childTnLst>
                              <p:par>
                                <p:cTn id="106" presetID="18" presetClass="entr" presetSubtype="6" fill="hold" nodeType="after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strips(downRight)">
                                      <p:cBhvr>
                                        <p:cTn id="108" dur="1000"/>
                                        <p:tgtEl>
                                          <p:spTgt spid="57"/>
                                        </p:tgtEl>
                                      </p:cBhvr>
                                    </p:animEffect>
                                  </p:childTnLst>
                                </p:cTn>
                              </p:par>
                            </p:childTnLst>
                          </p:cTn>
                        </p:par>
                        <p:par>
                          <p:cTn id="109" fill="hold">
                            <p:stCondLst>
                              <p:cond delay="36500"/>
                            </p:stCondLst>
                            <p:childTnLst>
                              <p:par>
                                <p:cTn id="110" presetID="3" presetClass="entr" presetSubtype="10"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blinds(horizontal)">
                                      <p:cBhvr>
                                        <p:cTn id="112" dur="2000"/>
                                        <p:tgtEl>
                                          <p:spTgt spid="23"/>
                                        </p:tgtEl>
                                      </p:cBhvr>
                                    </p:animEffect>
                                  </p:childTnLst>
                                </p:cTn>
                              </p:par>
                            </p:childTnLst>
                          </p:cTn>
                        </p:par>
                        <p:par>
                          <p:cTn id="113" fill="hold">
                            <p:stCondLst>
                              <p:cond delay="38500"/>
                            </p:stCondLst>
                            <p:childTnLst>
                              <p:par>
                                <p:cTn id="114" presetID="18" presetClass="entr" presetSubtype="12" fill="hold" nodeType="afterEffect">
                                  <p:stCondLst>
                                    <p:cond delay="0"/>
                                  </p:stCondLst>
                                  <p:childTnLst>
                                    <p:set>
                                      <p:cBhvr>
                                        <p:cTn id="115" dur="1" fill="hold">
                                          <p:stCondLst>
                                            <p:cond delay="0"/>
                                          </p:stCondLst>
                                        </p:cTn>
                                        <p:tgtEl>
                                          <p:spTgt spid="113"/>
                                        </p:tgtEl>
                                        <p:attrNameLst>
                                          <p:attrName>style.visibility</p:attrName>
                                        </p:attrNameLst>
                                      </p:cBhvr>
                                      <p:to>
                                        <p:strVal val="visible"/>
                                      </p:to>
                                    </p:set>
                                    <p:animEffect transition="in" filter="strips(downLeft)">
                                      <p:cBhvr>
                                        <p:cTn id="116" dur="1000"/>
                                        <p:tgtEl>
                                          <p:spTgt spid="113"/>
                                        </p:tgtEl>
                                      </p:cBhvr>
                                    </p:animEffect>
                                  </p:childTnLst>
                                </p:cTn>
                              </p:par>
                            </p:childTnLst>
                          </p:cTn>
                        </p:par>
                        <p:par>
                          <p:cTn id="117" fill="hold">
                            <p:stCondLst>
                              <p:cond delay="39500"/>
                            </p:stCondLst>
                            <p:childTnLst>
                              <p:par>
                                <p:cTn id="118" presetID="18" presetClass="entr" presetSubtype="12" fill="hold" nodeType="afterEffect">
                                  <p:stCondLst>
                                    <p:cond delay="0"/>
                                  </p:stCondLst>
                                  <p:childTnLst>
                                    <p:set>
                                      <p:cBhvr>
                                        <p:cTn id="119" dur="1" fill="hold">
                                          <p:stCondLst>
                                            <p:cond delay="0"/>
                                          </p:stCondLst>
                                        </p:cTn>
                                        <p:tgtEl>
                                          <p:spTgt spid="118"/>
                                        </p:tgtEl>
                                        <p:attrNameLst>
                                          <p:attrName>style.visibility</p:attrName>
                                        </p:attrNameLst>
                                      </p:cBhvr>
                                      <p:to>
                                        <p:strVal val="visible"/>
                                      </p:to>
                                    </p:set>
                                    <p:animEffect transition="in" filter="strips(downLeft)">
                                      <p:cBhvr>
                                        <p:cTn id="120" dur="1000"/>
                                        <p:tgtEl>
                                          <p:spTgt spid="118"/>
                                        </p:tgtEl>
                                      </p:cBhvr>
                                    </p:animEffect>
                                  </p:childTnLst>
                                </p:cTn>
                              </p:par>
                            </p:childTnLst>
                          </p:cTn>
                        </p:par>
                        <p:par>
                          <p:cTn id="121" fill="hold">
                            <p:stCondLst>
                              <p:cond delay="40500"/>
                            </p:stCondLst>
                            <p:childTnLst>
                              <p:par>
                                <p:cTn id="122" presetID="18" presetClass="entr" presetSubtype="1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strips(downLeft)">
                                      <p:cBhvr>
                                        <p:cTn id="124" dur="1000"/>
                                        <p:tgtEl>
                                          <p:spTgt spid="56"/>
                                        </p:tgtEl>
                                      </p:cBhvr>
                                    </p:animEffect>
                                  </p:childTnLst>
                                </p:cTn>
                              </p:par>
                            </p:childTnLst>
                          </p:cTn>
                        </p:par>
                        <p:par>
                          <p:cTn id="125" fill="hold">
                            <p:stCondLst>
                              <p:cond delay="41500"/>
                            </p:stCondLst>
                            <p:childTnLst>
                              <p:par>
                                <p:cTn id="126" presetID="3" presetClass="entr" presetSubtype="10" fill="hold" grpId="0" nodeType="after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blinds(horizontal)">
                                      <p:cBhvr>
                                        <p:cTn id="128" dur="2000"/>
                                        <p:tgtEl>
                                          <p:spTgt spid="26"/>
                                        </p:tgtEl>
                                      </p:cBhvr>
                                    </p:animEffect>
                                  </p:childTnLst>
                                </p:cTn>
                              </p:par>
                            </p:childTnLst>
                          </p:cTn>
                        </p:par>
                        <p:par>
                          <p:cTn id="129" fill="hold">
                            <p:stCondLst>
                              <p:cond delay="43500"/>
                            </p:stCondLst>
                            <p:childTnLst>
                              <p:par>
                                <p:cTn id="130" presetID="18" presetClass="entr" presetSubtype="6" fill="hold" nodeType="after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strips(downRight)">
                                      <p:cBhvr>
                                        <p:cTn id="132" dur="1000"/>
                                        <p:tgtEl>
                                          <p:spTgt spid="55"/>
                                        </p:tgtEl>
                                      </p:cBhvr>
                                    </p:animEffect>
                                  </p:childTnLst>
                                </p:cTn>
                              </p:par>
                            </p:childTnLst>
                          </p:cTn>
                        </p:par>
                        <p:par>
                          <p:cTn id="133" fill="hold">
                            <p:stCondLst>
                              <p:cond delay="44500"/>
                            </p:stCondLst>
                            <p:childTnLst>
                              <p:par>
                                <p:cTn id="134" presetID="3" presetClass="entr" presetSubtype="10" fill="hold" grpId="0" nodeType="after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blinds(horizontal)">
                                      <p:cBhvr>
                                        <p:cTn id="136" dur="2000"/>
                                        <p:tgtEl>
                                          <p:spTgt spid="27"/>
                                        </p:tgtEl>
                                      </p:cBhvr>
                                    </p:animEffect>
                                  </p:childTnLst>
                                </p:cTn>
                              </p:par>
                            </p:childTnLst>
                          </p:cTn>
                        </p:par>
                        <p:par>
                          <p:cTn id="137" fill="hold">
                            <p:stCondLst>
                              <p:cond delay="46500"/>
                            </p:stCondLst>
                            <p:childTnLst>
                              <p:par>
                                <p:cTn id="138" presetID="18" presetClass="entr" presetSubtype="12" fill="hold" nodeType="afterEffect">
                                  <p:stCondLst>
                                    <p:cond delay="0"/>
                                  </p:stCondLst>
                                  <p:childTnLst>
                                    <p:set>
                                      <p:cBhvr>
                                        <p:cTn id="139" dur="1" fill="hold">
                                          <p:stCondLst>
                                            <p:cond delay="0"/>
                                          </p:stCondLst>
                                        </p:cTn>
                                        <p:tgtEl>
                                          <p:spTgt spid="132"/>
                                        </p:tgtEl>
                                        <p:attrNameLst>
                                          <p:attrName>style.visibility</p:attrName>
                                        </p:attrNameLst>
                                      </p:cBhvr>
                                      <p:to>
                                        <p:strVal val="visible"/>
                                      </p:to>
                                    </p:set>
                                    <p:animEffect transition="in" filter="strips(downLeft)">
                                      <p:cBhvr>
                                        <p:cTn id="140" dur="1000"/>
                                        <p:tgtEl>
                                          <p:spTgt spid="132"/>
                                        </p:tgtEl>
                                      </p:cBhvr>
                                    </p:animEffect>
                                  </p:childTnLst>
                                </p:cTn>
                              </p:par>
                            </p:childTnLst>
                          </p:cTn>
                        </p:par>
                        <p:par>
                          <p:cTn id="141" fill="hold">
                            <p:stCondLst>
                              <p:cond delay="47500"/>
                            </p:stCondLst>
                            <p:childTnLst>
                              <p:par>
                                <p:cTn id="142" presetID="3" presetClass="entr" presetSubtype="10" fill="hold" grpId="0" nodeType="afterEffect">
                                  <p:stCondLst>
                                    <p:cond delay="0"/>
                                  </p:stCondLst>
                                  <p:childTnLst>
                                    <p:set>
                                      <p:cBhvr>
                                        <p:cTn id="143" dur="1" fill="hold">
                                          <p:stCondLst>
                                            <p:cond delay="0"/>
                                          </p:stCondLst>
                                        </p:cTn>
                                        <p:tgtEl>
                                          <p:spTgt spid="135"/>
                                        </p:tgtEl>
                                        <p:attrNameLst>
                                          <p:attrName>style.visibility</p:attrName>
                                        </p:attrNameLst>
                                      </p:cBhvr>
                                      <p:to>
                                        <p:strVal val="visible"/>
                                      </p:to>
                                    </p:set>
                                    <p:animEffect transition="in" filter="blinds(horizontal)">
                                      <p:cBhvr>
                                        <p:cTn id="144" dur="2000"/>
                                        <p:tgtEl>
                                          <p:spTgt spid="135"/>
                                        </p:tgtEl>
                                      </p:cBhvr>
                                    </p:animEffect>
                                  </p:childTnLst>
                                </p:cTn>
                              </p:par>
                            </p:childTnLst>
                          </p:cTn>
                        </p:par>
                        <p:par>
                          <p:cTn id="145" fill="hold">
                            <p:stCondLst>
                              <p:cond delay="49500"/>
                            </p:stCondLst>
                            <p:childTnLst>
                              <p:par>
                                <p:cTn id="146" presetID="18" presetClass="entr" presetSubtype="12" fill="hold" nodeType="afterEffect">
                                  <p:stCondLst>
                                    <p:cond delay="0"/>
                                  </p:stCondLst>
                                  <p:childTnLst>
                                    <p:set>
                                      <p:cBhvr>
                                        <p:cTn id="147" dur="1" fill="hold">
                                          <p:stCondLst>
                                            <p:cond delay="0"/>
                                          </p:stCondLst>
                                        </p:cTn>
                                        <p:tgtEl>
                                          <p:spTgt spid="139"/>
                                        </p:tgtEl>
                                        <p:attrNameLst>
                                          <p:attrName>style.visibility</p:attrName>
                                        </p:attrNameLst>
                                      </p:cBhvr>
                                      <p:to>
                                        <p:strVal val="visible"/>
                                      </p:to>
                                    </p:set>
                                    <p:animEffect transition="in" filter="strips(downLeft)">
                                      <p:cBhvr>
                                        <p:cTn id="148" dur="1000"/>
                                        <p:tgtEl>
                                          <p:spTgt spid="139"/>
                                        </p:tgtEl>
                                      </p:cBhvr>
                                    </p:animEffect>
                                  </p:childTnLst>
                                </p:cTn>
                              </p:par>
                            </p:childTnLst>
                          </p:cTn>
                        </p:par>
                        <p:par>
                          <p:cTn id="149" fill="hold">
                            <p:stCondLst>
                              <p:cond delay="50500"/>
                            </p:stCondLst>
                            <p:childTnLst>
                              <p:par>
                                <p:cTn id="150" presetID="3" presetClass="entr" presetSubtype="10" fill="hold" grpId="0" nodeType="afterEffect">
                                  <p:stCondLst>
                                    <p:cond delay="0"/>
                                  </p:stCondLst>
                                  <p:childTnLst>
                                    <p:set>
                                      <p:cBhvr>
                                        <p:cTn id="151" dur="1" fill="hold">
                                          <p:stCondLst>
                                            <p:cond delay="0"/>
                                          </p:stCondLst>
                                        </p:cTn>
                                        <p:tgtEl>
                                          <p:spTgt spid="137"/>
                                        </p:tgtEl>
                                        <p:attrNameLst>
                                          <p:attrName>style.visibility</p:attrName>
                                        </p:attrNameLst>
                                      </p:cBhvr>
                                      <p:to>
                                        <p:strVal val="visible"/>
                                      </p:to>
                                    </p:set>
                                    <p:animEffect transition="in" filter="blinds(horizontal)">
                                      <p:cBhvr>
                                        <p:cTn id="152" dur="2000"/>
                                        <p:tgtEl>
                                          <p:spTgt spid="137"/>
                                        </p:tgtEl>
                                      </p:cBhvr>
                                    </p:animEffect>
                                  </p:childTnLst>
                                </p:cTn>
                              </p:par>
                            </p:childTnLst>
                          </p:cTn>
                        </p:par>
                        <p:par>
                          <p:cTn id="153" fill="hold">
                            <p:stCondLst>
                              <p:cond delay="52500"/>
                            </p:stCondLst>
                            <p:childTnLst>
                              <p:par>
                                <p:cTn id="154" presetID="18" presetClass="entr" presetSubtype="12" fill="hold" nodeType="afterEffect">
                                  <p:stCondLst>
                                    <p:cond delay="0"/>
                                  </p:stCondLst>
                                  <p:childTnLst>
                                    <p:set>
                                      <p:cBhvr>
                                        <p:cTn id="155" dur="1" fill="hold">
                                          <p:stCondLst>
                                            <p:cond delay="0"/>
                                          </p:stCondLst>
                                        </p:cTn>
                                        <p:tgtEl>
                                          <p:spTgt spid="142"/>
                                        </p:tgtEl>
                                        <p:attrNameLst>
                                          <p:attrName>style.visibility</p:attrName>
                                        </p:attrNameLst>
                                      </p:cBhvr>
                                      <p:to>
                                        <p:strVal val="visible"/>
                                      </p:to>
                                    </p:set>
                                    <p:animEffect transition="in" filter="strips(downLeft)">
                                      <p:cBhvr>
                                        <p:cTn id="156" dur="1000"/>
                                        <p:tgtEl>
                                          <p:spTgt spid="142"/>
                                        </p:tgtEl>
                                      </p:cBhvr>
                                    </p:animEffect>
                                  </p:childTnLst>
                                </p:cTn>
                              </p:par>
                            </p:childTnLst>
                          </p:cTn>
                        </p:par>
                        <p:par>
                          <p:cTn id="157" fill="hold">
                            <p:stCondLst>
                              <p:cond delay="53500"/>
                            </p:stCondLst>
                            <p:childTnLst>
                              <p:par>
                                <p:cTn id="158" presetID="3" presetClass="entr" presetSubtype="10" fill="hold" grpId="0" nodeType="afterEffect">
                                  <p:stCondLst>
                                    <p:cond delay="0"/>
                                  </p:stCondLst>
                                  <p:childTnLst>
                                    <p:set>
                                      <p:cBhvr>
                                        <p:cTn id="159" dur="1" fill="hold">
                                          <p:stCondLst>
                                            <p:cond delay="0"/>
                                          </p:stCondLst>
                                        </p:cTn>
                                        <p:tgtEl>
                                          <p:spTgt spid="136"/>
                                        </p:tgtEl>
                                        <p:attrNameLst>
                                          <p:attrName>style.visibility</p:attrName>
                                        </p:attrNameLst>
                                      </p:cBhvr>
                                      <p:to>
                                        <p:strVal val="visible"/>
                                      </p:to>
                                    </p:set>
                                    <p:animEffect transition="in" filter="blinds(horizontal)">
                                      <p:cBhvr>
                                        <p:cTn id="160"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6" grpId="0" animBg="1"/>
      <p:bldP spid="27" grpId="0" animBg="1"/>
      <p:bldP spid="135" grpId="0" animBg="1"/>
      <p:bldP spid="136" grpId="0" animBg="1"/>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 phan_bon.jpg"/>
          <p:cNvPicPr>
            <a:picLocks noChangeAspect="1"/>
          </p:cNvPicPr>
          <p:nvPr/>
        </p:nvPicPr>
        <p:blipFill>
          <a:blip r:embed="rId2"/>
          <a:stretch>
            <a:fillRect/>
          </a:stretch>
        </p:blipFill>
        <p:spPr>
          <a:xfrm>
            <a:off x="76200" y="174171"/>
            <a:ext cx="4267200" cy="3166872"/>
          </a:xfrm>
          <a:prstGeom prst="rect">
            <a:avLst/>
          </a:prstGeom>
        </p:spPr>
      </p:pic>
      <p:pic>
        <p:nvPicPr>
          <p:cNvPr id="5" name="Picture 4" descr="zilla.jpg"/>
          <p:cNvPicPr>
            <a:picLocks noChangeAspect="1"/>
          </p:cNvPicPr>
          <p:nvPr/>
        </p:nvPicPr>
        <p:blipFill>
          <a:blip r:embed="rId3"/>
          <a:stretch>
            <a:fillRect/>
          </a:stretch>
        </p:blipFill>
        <p:spPr>
          <a:xfrm>
            <a:off x="4572000" y="3657600"/>
            <a:ext cx="4343400" cy="2971800"/>
          </a:xfrm>
          <a:prstGeom prst="rect">
            <a:avLst/>
          </a:prstGeom>
        </p:spPr>
      </p:pic>
      <p:pic>
        <p:nvPicPr>
          <p:cNvPr id="6" name="Picture 14" descr="ANd9GcS8020Nm_C76oN0MdvP25vFdUlRcuddMSqELZJJ29tPmQW7YCma"/>
          <p:cNvPicPr>
            <a:picLocks noChangeAspect="1" noChangeArrowheads="1"/>
          </p:cNvPicPr>
          <p:nvPr/>
        </p:nvPicPr>
        <p:blipFill>
          <a:blip r:embed="rId4"/>
          <a:srcRect/>
          <a:stretch>
            <a:fillRect/>
          </a:stretch>
        </p:blipFill>
        <p:spPr bwMode="auto">
          <a:xfrm>
            <a:off x="4466771" y="97971"/>
            <a:ext cx="4412343" cy="3319272"/>
          </a:xfrm>
          <a:prstGeom prst="rect">
            <a:avLst/>
          </a:prstGeom>
          <a:noFill/>
          <a:ln w="9525">
            <a:noFill/>
            <a:miter lim="800000"/>
            <a:headEnd/>
            <a:tailEnd/>
          </a:ln>
        </p:spPr>
      </p:pic>
      <p:pic>
        <p:nvPicPr>
          <p:cNvPr id="7" name="Picture 6" descr="the_nao_la_bon_lot.jpg"/>
          <p:cNvPicPr>
            <a:picLocks noChangeAspect="1"/>
          </p:cNvPicPr>
          <p:nvPr/>
        </p:nvPicPr>
        <p:blipFill>
          <a:blip r:embed="rId5"/>
          <a:stretch>
            <a:fillRect/>
          </a:stretch>
        </p:blipFill>
        <p:spPr>
          <a:xfrm>
            <a:off x="0" y="3657600"/>
            <a:ext cx="4419600" cy="2971800"/>
          </a:xfrm>
          <a:prstGeom prst="rect">
            <a:avLst/>
          </a:prstGeom>
        </p:spPr>
      </p:pic>
    </p:spTree>
    <p:extLst>
      <p:ext uri="{BB962C8B-B14F-4D97-AF65-F5344CB8AC3E}">
        <p14:creationId xmlns:p14="http://schemas.microsoft.com/office/powerpoint/2010/main" val="119324034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4953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 CÁCH BÓN PHÂN</a:t>
            </a:r>
          </a:p>
        </p:txBody>
      </p:sp>
      <p:sp>
        <p:nvSpPr>
          <p:cNvPr id="5" name="TextBox 4"/>
          <p:cNvSpPr txBox="1"/>
          <p:nvPr/>
        </p:nvSpPr>
        <p:spPr>
          <a:xfrm>
            <a:off x="609600" y="1295400"/>
            <a:ext cx="30480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a:t>
            </a:r>
            <a:endParaRPr lang="en-US" sz="3200" b="1" dirty="0">
              <a:latin typeface="Times New Roman" pitchFamily="18" charset="0"/>
              <a:cs typeface="Times New Roman" pitchFamily="18" charset="0"/>
            </a:endParaRPr>
          </a:p>
        </p:txBody>
      </p:sp>
      <p:sp>
        <p:nvSpPr>
          <p:cNvPr id="6" name="TextBox 5"/>
          <p:cNvSpPr txBox="1"/>
          <p:nvPr/>
        </p:nvSpPr>
        <p:spPr>
          <a:xfrm>
            <a:off x="609600" y="2133600"/>
            <a:ext cx="8382000" cy="1569660"/>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Bón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lót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nhằm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bén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rễ</a:t>
            </a:r>
            <a:endParaRPr lang="en-US" sz="3200" dirty="0">
              <a:latin typeface="Times New Roman" pitchFamily="18" charset="0"/>
              <a:cs typeface="Times New Roman" pitchFamily="18" charset="0"/>
            </a:endParaRPr>
          </a:p>
        </p:txBody>
      </p:sp>
      <p:sp>
        <p:nvSpPr>
          <p:cNvPr id="7" name="TextBox 6"/>
          <p:cNvSpPr txBox="1"/>
          <p:nvPr/>
        </p:nvSpPr>
        <p:spPr>
          <a:xfrm>
            <a:off x="685800" y="4133165"/>
            <a:ext cx="8153400" cy="2062103"/>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Bón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nhằm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kịp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tốt</a:t>
            </a:r>
            <a:r>
              <a:rPr lang="en-US" sz="3200" dirty="0">
                <a:latin typeface="Times New Roman" pitchFamily="18" charset="0"/>
                <a:cs typeface="Times New Roman" pitchFamily="18" charset="0"/>
              </a:rPr>
              <a:t>.</a:t>
            </a:r>
          </a:p>
        </p:txBody>
      </p:sp>
      <p:pic>
        <p:nvPicPr>
          <p:cNvPr id="8" name="Picture 9"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219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83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4953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 CÁCH BÓN PHÂN</a:t>
            </a:r>
          </a:p>
        </p:txBody>
      </p:sp>
      <p:sp>
        <p:nvSpPr>
          <p:cNvPr id="5" name="TextBox 4"/>
          <p:cNvSpPr txBox="1"/>
          <p:nvPr/>
        </p:nvSpPr>
        <p:spPr>
          <a:xfrm>
            <a:off x="609600" y="1295400"/>
            <a:ext cx="30480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a:t>
            </a:r>
            <a:endParaRPr lang="en-US" sz="3200" b="1" dirty="0">
              <a:latin typeface="Times New Roman" pitchFamily="18" charset="0"/>
              <a:cs typeface="Times New Roman" pitchFamily="18" charset="0"/>
            </a:endParaRPr>
          </a:p>
        </p:txBody>
      </p:sp>
      <p:sp>
        <p:nvSpPr>
          <p:cNvPr id="6" name="TextBox 5"/>
          <p:cNvSpPr txBox="1"/>
          <p:nvPr/>
        </p:nvSpPr>
        <p:spPr>
          <a:xfrm>
            <a:off x="609600" y="2133600"/>
            <a:ext cx="37338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94494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a:solidFill>
                  <a:schemeClr val="tx2">
                    <a:lumMod val="75000"/>
                  </a:schemeClr>
                </a:solidFill>
                <a:latin typeface="Arial" pitchFamily="34" charset="0"/>
                <a:cs typeface="Arial" pitchFamily="34" charset="0"/>
              </a:rPr>
              <a:t>Tiết 8 – Bài 9</a:t>
            </a:r>
          </a:p>
          <a:p>
            <a:pPr algn="ctr"/>
            <a:r>
              <a:rPr lang="en-US" sz="2000" b="1">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52400" y="796188"/>
            <a:ext cx="9220200" cy="5875222"/>
            <a:chOff x="3482625" y="773288"/>
            <a:chExt cx="5908605" cy="5875222"/>
          </a:xfrm>
        </p:grpSpPr>
        <p:sp>
          <p:nvSpPr>
            <p:cNvPr id="15" name="TextBox 14"/>
            <p:cNvSpPr txBox="1"/>
            <p:nvPr/>
          </p:nvSpPr>
          <p:spPr>
            <a:xfrm>
              <a:off x="3810000" y="3200400"/>
              <a:ext cx="2743200" cy="400110"/>
            </a:xfrm>
            <a:prstGeom prst="rect">
              <a:avLst/>
            </a:prstGeom>
            <a:noFill/>
          </p:spPr>
          <p:txBody>
            <a:bodyPr wrap="square" rtlCol="0">
              <a:spAutoFit/>
            </a:bodyPr>
            <a:lstStyle/>
            <a:p>
              <a:r>
                <a:rPr lang="en-US" sz="2000">
                  <a:latin typeface="Times New Roman" pitchFamily="18" charset="0"/>
                  <a:cs typeface="Times New Roman" pitchFamily="18" charset="0"/>
                </a:rPr>
                <a:t>H7: .....................</a:t>
              </a:r>
            </a:p>
          </p:txBody>
        </p:sp>
        <p:sp>
          <p:nvSpPr>
            <p:cNvPr id="16" name="TextBox 15"/>
            <p:cNvSpPr txBox="1"/>
            <p:nvPr/>
          </p:nvSpPr>
          <p:spPr>
            <a:xfrm>
              <a:off x="6644640" y="3200400"/>
              <a:ext cx="2651760" cy="400110"/>
            </a:xfrm>
            <a:prstGeom prst="rect">
              <a:avLst/>
            </a:prstGeom>
            <a:noFill/>
          </p:spPr>
          <p:txBody>
            <a:bodyPr wrap="square" rtlCol="0">
              <a:spAutoFit/>
            </a:bodyPr>
            <a:lstStyle/>
            <a:p>
              <a:r>
                <a:rPr lang="en-US" sz="2000" dirty="0">
                  <a:latin typeface="Times New Roman" pitchFamily="18" charset="0"/>
                  <a:cs typeface="Times New Roman" pitchFamily="18" charset="0"/>
                </a:rPr>
                <a:t>H8: .........................</a:t>
              </a:r>
            </a:p>
          </p:txBody>
        </p:sp>
        <p:grpSp>
          <p:nvGrpSpPr>
            <p:cNvPr id="23" name="Group 22"/>
            <p:cNvGrpSpPr/>
            <p:nvPr/>
          </p:nvGrpSpPr>
          <p:grpSpPr>
            <a:xfrm>
              <a:off x="3482625" y="773288"/>
              <a:ext cx="5908605" cy="5875222"/>
              <a:chOff x="3482625" y="773288"/>
              <a:chExt cx="5908605" cy="5875222"/>
            </a:xfrm>
          </p:grpSpPr>
          <p:pic>
            <p:nvPicPr>
              <p:cNvPr id="9" name="Picture 11" descr="Cac kieu bon phaN2"/>
              <p:cNvPicPr>
                <a:picLocks noChangeAspect="1" noChangeArrowheads="1"/>
              </p:cNvPicPr>
              <p:nvPr/>
            </p:nvPicPr>
            <p:blipFill>
              <a:blip r:embed="rId2">
                <a:lum bright="-18000" contrast="12000"/>
              </a:blip>
              <a:srcRect/>
              <a:stretch>
                <a:fillRect/>
              </a:stretch>
            </p:blipFill>
            <p:spPr bwMode="auto">
              <a:xfrm>
                <a:off x="3482625" y="773288"/>
                <a:ext cx="2762250" cy="2350911"/>
              </a:xfrm>
              <a:prstGeom prst="rect">
                <a:avLst/>
              </a:prstGeom>
              <a:noFill/>
              <a:ln w="9525">
                <a:solidFill>
                  <a:schemeClr val="tx2">
                    <a:lumMod val="60000"/>
                    <a:lumOff val="40000"/>
                  </a:schemeClr>
                </a:solidFill>
                <a:miter lim="800000"/>
                <a:headEnd/>
                <a:tailEnd/>
              </a:ln>
            </p:spPr>
          </p:pic>
          <p:pic>
            <p:nvPicPr>
              <p:cNvPr id="10" name="Picture 12" descr="Cac kieu bon phan3"/>
              <p:cNvPicPr>
                <a:picLocks noChangeAspect="1" noChangeArrowheads="1"/>
              </p:cNvPicPr>
              <p:nvPr/>
            </p:nvPicPr>
            <p:blipFill>
              <a:blip r:embed="rId3">
                <a:lum bright="-18000" contrast="12000"/>
              </a:blip>
              <a:srcRect/>
              <a:stretch>
                <a:fillRect/>
              </a:stretch>
            </p:blipFill>
            <p:spPr bwMode="auto">
              <a:xfrm>
                <a:off x="6372579" y="773289"/>
                <a:ext cx="2667000" cy="2362200"/>
              </a:xfrm>
              <a:prstGeom prst="rect">
                <a:avLst/>
              </a:prstGeom>
              <a:noFill/>
              <a:ln w="9525">
                <a:solidFill>
                  <a:schemeClr val="tx2">
                    <a:lumMod val="60000"/>
                    <a:lumOff val="40000"/>
                  </a:schemeClr>
                </a:solidFill>
                <a:miter lim="800000"/>
                <a:headEnd/>
                <a:tailEnd/>
              </a:ln>
            </p:spPr>
          </p:pic>
          <p:pic>
            <p:nvPicPr>
              <p:cNvPr id="11" name="Picture 13" descr="Cac kieu bon phan4"/>
              <p:cNvPicPr>
                <a:picLocks noChangeAspect="1" noChangeArrowheads="1"/>
              </p:cNvPicPr>
              <p:nvPr/>
            </p:nvPicPr>
            <p:blipFill>
              <a:blip r:embed="rId4">
                <a:lum bright="-6000" contrast="12000"/>
              </a:blip>
              <a:srcRect/>
              <a:stretch>
                <a:fillRect/>
              </a:stretch>
            </p:blipFill>
            <p:spPr bwMode="auto">
              <a:xfrm>
                <a:off x="3491091" y="3733800"/>
                <a:ext cx="2743200" cy="2370137"/>
              </a:xfrm>
              <a:prstGeom prst="rect">
                <a:avLst/>
              </a:prstGeom>
              <a:noFill/>
              <a:ln w="9525">
                <a:solidFill>
                  <a:schemeClr val="tx2">
                    <a:lumMod val="60000"/>
                    <a:lumOff val="40000"/>
                  </a:schemeClr>
                </a:solidFill>
                <a:miter lim="800000"/>
                <a:headEnd/>
                <a:tailEnd/>
              </a:ln>
            </p:spPr>
          </p:pic>
          <p:pic>
            <p:nvPicPr>
              <p:cNvPr id="12" name="Picture 14" descr="Cac kieu bon phan "/>
              <p:cNvPicPr>
                <a:picLocks noChangeAspect="1" noChangeArrowheads="1"/>
              </p:cNvPicPr>
              <p:nvPr/>
            </p:nvPicPr>
            <p:blipFill>
              <a:blip r:embed="rId5">
                <a:lum bright="-6000" contrast="18000"/>
              </a:blip>
              <a:srcRect/>
              <a:stretch>
                <a:fillRect/>
              </a:stretch>
            </p:blipFill>
            <p:spPr bwMode="auto">
              <a:xfrm>
                <a:off x="6350001" y="3745089"/>
                <a:ext cx="2700338" cy="2351087"/>
              </a:xfrm>
              <a:prstGeom prst="rect">
                <a:avLst/>
              </a:prstGeom>
              <a:noFill/>
              <a:ln w="9525">
                <a:solidFill>
                  <a:schemeClr val="tx2">
                    <a:lumMod val="60000"/>
                    <a:lumOff val="40000"/>
                  </a:schemeClr>
                </a:solidFill>
                <a:miter lim="800000"/>
                <a:headEnd/>
                <a:tailEnd/>
              </a:ln>
            </p:spPr>
          </p:pic>
          <p:sp>
            <p:nvSpPr>
              <p:cNvPr id="14" name="TextBox 13"/>
              <p:cNvSpPr txBox="1"/>
              <p:nvPr/>
            </p:nvSpPr>
            <p:spPr>
              <a:xfrm>
                <a:off x="3911604" y="6248400"/>
                <a:ext cx="2743200" cy="400110"/>
              </a:xfrm>
              <a:prstGeom prst="rect">
                <a:avLst/>
              </a:prstGeom>
              <a:noFill/>
            </p:spPr>
            <p:txBody>
              <a:bodyPr wrap="square" rtlCol="0">
                <a:spAutoFit/>
              </a:bodyPr>
              <a:lstStyle/>
              <a:p>
                <a:r>
                  <a:rPr lang="en-US" sz="2000">
                    <a:latin typeface="Times New Roman" pitchFamily="18" charset="0"/>
                    <a:cs typeface="Times New Roman" pitchFamily="18" charset="0"/>
                  </a:rPr>
                  <a:t>H9: ..................</a:t>
                </a:r>
              </a:p>
            </p:txBody>
          </p:sp>
          <p:sp>
            <p:nvSpPr>
              <p:cNvPr id="17" name="TextBox 16"/>
              <p:cNvSpPr txBox="1"/>
              <p:nvPr/>
            </p:nvSpPr>
            <p:spPr>
              <a:xfrm>
                <a:off x="6739470" y="6248400"/>
                <a:ext cx="2651760" cy="400110"/>
              </a:xfrm>
              <a:prstGeom prst="rect">
                <a:avLst/>
              </a:prstGeom>
              <a:noFill/>
            </p:spPr>
            <p:txBody>
              <a:bodyPr wrap="square" rtlCol="0">
                <a:spAutoFit/>
              </a:bodyPr>
              <a:lstStyle/>
              <a:p>
                <a:r>
                  <a:rPr lang="en-US" sz="2000">
                    <a:latin typeface="Times New Roman" pitchFamily="18" charset="0"/>
                    <a:cs typeface="Times New Roman" pitchFamily="18" charset="0"/>
                  </a:rPr>
                  <a:t>H10: ....................</a:t>
                </a:r>
              </a:p>
            </p:txBody>
          </p:sp>
        </p:grpSp>
      </p:grpSp>
      <p:sp>
        <p:nvSpPr>
          <p:cNvPr id="18" name="TextBox 17"/>
          <p:cNvSpPr txBox="1"/>
          <p:nvPr/>
        </p:nvSpPr>
        <p:spPr>
          <a:xfrm>
            <a:off x="1328064" y="6216056"/>
            <a:ext cx="1600200" cy="400110"/>
          </a:xfrm>
          <a:prstGeom prst="rect">
            <a:avLst/>
          </a:prstGeom>
          <a:noFill/>
        </p:spPr>
        <p:txBody>
          <a:bodyPr wrap="square" rtlCol="0">
            <a:spAutoFit/>
          </a:bodyPr>
          <a:lstStyle/>
          <a:p>
            <a:r>
              <a:rPr lang="en-US" sz="2000" b="1" dirty="0" err="1">
                <a:solidFill>
                  <a:srgbClr val="FF0000"/>
                </a:solidFill>
                <a:latin typeface="Times New Roman" pitchFamily="18" charset="0"/>
                <a:cs typeface="Times New Roman" pitchFamily="18" charset="0"/>
              </a:rPr>
              <a:t>Bón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vãi</a:t>
            </a:r>
            <a:endParaRPr lang="en-US" sz="2000" b="1" dirty="0">
              <a:solidFill>
                <a:srgbClr val="FF0000"/>
              </a:solidFill>
              <a:latin typeface="Times New Roman" pitchFamily="18" charset="0"/>
              <a:cs typeface="Times New Roman" pitchFamily="18" charset="0"/>
            </a:endParaRPr>
          </a:p>
        </p:txBody>
      </p:sp>
      <p:sp>
        <p:nvSpPr>
          <p:cNvPr id="19" name="TextBox 18"/>
          <p:cNvSpPr txBox="1"/>
          <p:nvPr/>
        </p:nvSpPr>
        <p:spPr>
          <a:xfrm>
            <a:off x="1447800" y="3158389"/>
            <a:ext cx="1600200" cy="400110"/>
          </a:xfrm>
          <a:prstGeom prst="rect">
            <a:avLst/>
          </a:prstGeom>
          <a:noFill/>
        </p:spPr>
        <p:txBody>
          <a:bodyPr wrap="square" rtlCol="0">
            <a:spAutoFit/>
          </a:bodyPr>
          <a:lstStyle/>
          <a:p>
            <a:r>
              <a:rPr lang="en-US" sz="2000" b="1" dirty="0" err="1">
                <a:solidFill>
                  <a:srgbClr val="FF0000"/>
                </a:solidFill>
                <a:latin typeface="Times New Roman" pitchFamily="18" charset="0"/>
                <a:cs typeface="Times New Roman" pitchFamily="18" charset="0"/>
              </a:rPr>
              <a:t>Bón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theo</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hốc</a:t>
            </a:r>
            <a:r>
              <a:rPr lang="en-US" sz="2000" b="1" dirty="0">
                <a:solidFill>
                  <a:srgbClr val="FF0000"/>
                </a:solidFill>
                <a:latin typeface="Times New Roman" pitchFamily="18" charset="0"/>
                <a:cs typeface="Times New Roman" pitchFamily="18" charset="0"/>
              </a:rPr>
              <a:t> </a:t>
            </a:r>
          </a:p>
        </p:txBody>
      </p:sp>
      <p:sp>
        <p:nvSpPr>
          <p:cNvPr id="20" name="TextBox 19"/>
          <p:cNvSpPr txBox="1"/>
          <p:nvPr/>
        </p:nvSpPr>
        <p:spPr>
          <a:xfrm>
            <a:off x="5852467" y="3151381"/>
            <a:ext cx="1828800" cy="400110"/>
          </a:xfrm>
          <a:prstGeom prst="rect">
            <a:avLst/>
          </a:prstGeom>
          <a:noFill/>
        </p:spPr>
        <p:txBody>
          <a:bodyPr wrap="square" rtlCol="0">
            <a:spAutoFit/>
          </a:bodyPr>
          <a:lstStyle/>
          <a:p>
            <a:r>
              <a:rPr lang="en-US" sz="2000" b="1" dirty="0" err="1">
                <a:solidFill>
                  <a:srgbClr val="FF0000"/>
                </a:solidFill>
                <a:latin typeface="Times New Roman" pitchFamily="18" charset="0"/>
                <a:cs typeface="Times New Roman" pitchFamily="18" charset="0"/>
              </a:rPr>
              <a:t>Bón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theo</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hàng</a:t>
            </a:r>
            <a:endParaRPr lang="en-US" sz="2000" b="1" dirty="0">
              <a:solidFill>
                <a:srgbClr val="FF0000"/>
              </a:solidFill>
              <a:latin typeface="Times New Roman" pitchFamily="18" charset="0"/>
              <a:cs typeface="Times New Roman" pitchFamily="18" charset="0"/>
            </a:endParaRPr>
          </a:p>
        </p:txBody>
      </p:sp>
      <p:sp>
        <p:nvSpPr>
          <p:cNvPr id="21" name="TextBox 20"/>
          <p:cNvSpPr txBox="1"/>
          <p:nvPr/>
        </p:nvSpPr>
        <p:spPr>
          <a:xfrm>
            <a:off x="5852467" y="6216056"/>
            <a:ext cx="1828800" cy="400110"/>
          </a:xfrm>
          <a:prstGeom prst="rect">
            <a:avLst/>
          </a:prstGeom>
          <a:noFill/>
        </p:spPr>
        <p:txBody>
          <a:bodyPr wrap="square" rtlCol="0">
            <a:spAutoFit/>
          </a:bodyPr>
          <a:lstStyle/>
          <a:p>
            <a:r>
              <a:rPr lang="en-US" sz="2000" b="1" dirty="0" err="1">
                <a:solidFill>
                  <a:srgbClr val="FF0000"/>
                </a:solidFill>
                <a:latin typeface="Times New Roman" pitchFamily="18" charset="0"/>
                <a:cs typeface="Times New Roman" pitchFamily="18" charset="0"/>
              </a:rPr>
              <a:t>Phun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trên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lá</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4953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 CÁCH BÓN PHÂN</a:t>
            </a:r>
          </a:p>
        </p:txBody>
      </p:sp>
      <p:sp>
        <p:nvSpPr>
          <p:cNvPr id="5" name="TextBox 4"/>
          <p:cNvSpPr txBox="1"/>
          <p:nvPr/>
        </p:nvSpPr>
        <p:spPr>
          <a:xfrm>
            <a:off x="609600" y="1295400"/>
            <a:ext cx="30480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a:t>
            </a:r>
            <a:endParaRPr lang="en-US" sz="3200" b="1" dirty="0">
              <a:latin typeface="Times New Roman" pitchFamily="18" charset="0"/>
              <a:cs typeface="Times New Roman" pitchFamily="18" charset="0"/>
            </a:endParaRPr>
          </a:p>
        </p:txBody>
      </p:sp>
      <p:sp>
        <p:nvSpPr>
          <p:cNvPr id="6" name="TextBox 5"/>
          <p:cNvSpPr txBox="1"/>
          <p:nvPr/>
        </p:nvSpPr>
        <p:spPr>
          <a:xfrm>
            <a:off x="609600" y="2133600"/>
            <a:ext cx="37338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bón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7" name="TextBox 6"/>
          <p:cNvSpPr txBox="1"/>
          <p:nvPr/>
        </p:nvSpPr>
        <p:spPr>
          <a:xfrm>
            <a:off x="1676400" y="2971800"/>
            <a:ext cx="6096000" cy="2554545"/>
          </a:xfrm>
          <a:prstGeom prst="rect">
            <a:avLst/>
          </a:prstGeom>
          <a:noFill/>
        </p:spPr>
        <p:txBody>
          <a:bodyPr wrap="square" rtlCol="0">
            <a:spAutoFit/>
          </a:bodyPr>
          <a:lstStyle/>
          <a:p>
            <a:r>
              <a:rPr lang="en-US" sz="3200" b="1" dirty="0" err="1">
                <a:solidFill>
                  <a:srgbClr val="002060"/>
                </a:solidFill>
                <a:latin typeface="Times New Roman" pitchFamily="18" charset="0"/>
                <a:cs typeface="Times New Roman" pitchFamily="18" charset="0"/>
              </a:rPr>
              <a:t>Bón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theo</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hốc</a:t>
            </a:r>
            <a:endParaRPr lang="en-US" sz="3200" b="1" dirty="0" smtClean="0">
              <a:solidFill>
                <a:srgbClr val="002060"/>
              </a:solidFill>
              <a:latin typeface="Times New Roman" pitchFamily="18" charset="0"/>
              <a:cs typeface="Times New Roman" pitchFamily="18" charset="0"/>
            </a:endParaRPr>
          </a:p>
          <a:p>
            <a:r>
              <a:rPr lang="en-US" sz="3200" b="1" dirty="0" err="1" smtClean="0">
                <a:solidFill>
                  <a:srgbClr val="002060"/>
                </a:solidFill>
                <a:latin typeface="Times New Roman" pitchFamily="18" charset="0"/>
                <a:cs typeface="Times New Roman" pitchFamily="18" charset="0"/>
              </a:rPr>
              <a:t>Bón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theo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hàng</a:t>
            </a:r>
            <a:endParaRPr lang="en-US" sz="3200" b="1" dirty="0" smtClean="0">
              <a:solidFill>
                <a:srgbClr val="002060"/>
              </a:solidFill>
              <a:latin typeface="Times New Roman" pitchFamily="18" charset="0"/>
              <a:cs typeface="Times New Roman" pitchFamily="18" charset="0"/>
            </a:endParaRPr>
          </a:p>
          <a:p>
            <a:r>
              <a:rPr lang="en-US" sz="3200" b="1" dirty="0" err="1" smtClean="0">
                <a:solidFill>
                  <a:srgbClr val="002060"/>
                </a:solidFill>
                <a:latin typeface="Times New Roman" pitchFamily="18" charset="0"/>
                <a:cs typeface="Times New Roman" pitchFamily="18" charset="0"/>
              </a:rPr>
              <a:t>Bón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vãi</a:t>
            </a:r>
            <a:endParaRPr lang="en-US" sz="3200" b="1" dirty="0" smtClean="0">
              <a:solidFill>
                <a:srgbClr val="002060"/>
              </a:solidFill>
              <a:latin typeface="Times New Roman" pitchFamily="18" charset="0"/>
              <a:cs typeface="Times New Roman" pitchFamily="18" charset="0"/>
            </a:endParaRPr>
          </a:p>
          <a:p>
            <a:r>
              <a:rPr lang="en-US" sz="3200" b="1" dirty="0" err="1" smtClean="0">
                <a:solidFill>
                  <a:srgbClr val="002060"/>
                </a:solidFill>
                <a:latin typeface="Times New Roman" pitchFamily="18" charset="0"/>
                <a:cs typeface="Times New Roman" pitchFamily="18" charset="0"/>
              </a:rPr>
              <a:t>Phun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trên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lá</a:t>
            </a:r>
            <a:endParaRPr lang="en-US" sz="3200" b="1" dirty="0" smtClean="0">
              <a:solidFill>
                <a:srgbClr val="002060"/>
              </a:solidFill>
              <a:latin typeface="Times New Roman" pitchFamily="18" charset="0"/>
              <a:cs typeface="Times New Roman" pitchFamily="18" charset="0"/>
            </a:endParaRPr>
          </a:p>
          <a:p>
            <a:r>
              <a:rPr lang="en-US" sz="3200" b="1" dirty="0" smtClean="0">
                <a:solidFill>
                  <a:srgbClr val="002060"/>
                </a:solidFill>
                <a:latin typeface="Times New Roman" pitchFamily="18" charset="0"/>
                <a:cs typeface="Times New Roman" pitchFamily="18" charset="0"/>
              </a:rPr>
              <a:t> </a:t>
            </a:r>
            <a:endParaRPr lang="en-US" sz="3200" b="1" dirty="0">
              <a:solidFill>
                <a:srgbClr val="002060"/>
              </a:solidFill>
              <a:latin typeface="Times New Roman" pitchFamily="18" charset="0"/>
              <a:cs typeface="Times New Roman" pitchFamily="18" charset="0"/>
            </a:endParaRPr>
          </a:p>
        </p:txBody>
      </p:sp>
      <p:pic>
        <p:nvPicPr>
          <p:cNvPr id="8" name="Picture 9"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219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95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a:solidFill>
                  <a:schemeClr val="tx2">
                    <a:lumMod val="75000"/>
                  </a:schemeClr>
                </a:solidFill>
                <a:latin typeface="Arial" pitchFamily="34" charset="0"/>
                <a:cs typeface="Arial" pitchFamily="34" charset="0"/>
              </a:rPr>
              <a:t>Tiết 8 – Bài 9</a:t>
            </a:r>
          </a:p>
          <a:p>
            <a:pPr algn="ctr"/>
            <a:r>
              <a:rPr lang="en-US" sz="2000" b="1">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11" descr="Cac kieu bon phaN2"/>
          <p:cNvPicPr>
            <a:picLocks noChangeAspect="1" noChangeArrowheads="1"/>
          </p:cNvPicPr>
          <p:nvPr/>
        </p:nvPicPr>
        <p:blipFill>
          <a:blip r:embed="rId2">
            <a:lum bright="-18000" contrast="12000"/>
          </a:blip>
          <a:srcRect/>
          <a:stretch>
            <a:fillRect/>
          </a:stretch>
        </p:blipFill>
        <p:spPr bwMode="auto">
          <a:xfrm>
            <a:off x="4876800" y="753381"/>
            <a:ext cx="3657600" cy="2771421"/>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8" name="Picture 7" descr="bón hốc.jpg"/>
          <p:cNvPicPr>
            <a:picLocks noChangeAspect="1"/>
          </p:cNvPicPr>
          <p:nvPr/>
        </p:nvPicPr>
        <p:blipFill>
          <a:blip r:embed="rId3" cstate="print"/>
          <a:stretch>
            <a:fillRect/>
          </a:stretch>
        </p:blipFill>
        <p:spPr>
          <a:xfrm>
            <a:off x="381000" y="810946"/>
            <a:ext cx="3962400" cy="2713857"/>
          </a:xfrm>
          <a:prstGeom prst="rect">
            <a:avLst/>
          </a:prstGeom>
        </p:spPr>
        <p:style>
          <a:lnRef idx="2">
            <a:schemeClr val="accent1"/>
          </a:lnRef>
          <a:fillRef idx="1">
            <a:schemeClr val="lt1"/>
          </a:fillRef>
          <a:effectRef idx="0">
            <a:schemeClr val="accent1"/>
          </a:effectRef>
          <a:fontRef idx="minor">
            <a:schemeClr val="dk1"/>
          </a:fontRef>
        </p:style>
      </p:pic>
      <p:sp>
        <p:nvSpPr>
          <p:cNvPr id="10" name="TextBox 9"/>
          <p:cNvSpPr txBox="1"/>
          <p:nvPr/>
        </p:nvSpPr>
        <p:spPr>
          <a:xfrm>
            <a:off x="152400" y="3534013"/>
            <a:ext cx="8763000"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800" b="1" dirty="0" err="1">
                <a:latin typeface="Times New Roman" pitchFamily="18" charset="0"/>
                <a:cs typeface="Times New Roman" pitchFamily="18" charset="0"/>
              </a:rPr>
              <a:t>Bón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hốc</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chặt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289" y="0"/>
            <a:ext cx="9155289" cy="707886"/>
            <a:chOff x="-11289" y="0"/>
            <a:chExt cx="9155289" cy="707886"/>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a:solidFill>
                    <a:schemeClr val="tx2">
                      <a:lumMod val="75000"/>
                    </a:schemeClr>
                  </a:solidFill>
                  <a:latin typeface="Arial" pitchFamily="34" charset="0"/>
                  <a:cs typeface="Arial" pitchFamily="34" charset="0"/>
                </a:rPr>
                <a:t>Tiết 8 – Bài 9</a:t>
              </a:r>
            </a:p>
            <a:p>
              <a:pPr algn="ctr"/>
              <a:r>
                <a:rPr lang="en-US" sz="2000" b="1">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5" descr="theo hàng.jpg"/>
          <p:cNvPicPr>
            <a:picLocks noChangeAspect="1"/>
          </p:cNvPicPr>
          <p:nvPr/>
        </p:nvPicPr>
        <p:blipFill>
          <a:blip r:embed="rId2"/>
          <a:stretch>
            <a:fillRect/>
          </a:stretch>
        </p:blipFill>
        <p:spPr>
          <a:xfrm>
            <a:off x="4800600" y="939958"/>
            <a:ext cx="3775048" cy="2743200"/>
          </a:xfrm>
          <a:prstGeom prst="rect">
            <a:avLst/>
          </a:prstGeom>
        </p:spPr>
        <p:style>
          <a:lnRef idx="2">
            <a:schemeClr val="accent1"/>
          </a:lnRef>
          <a:fillRef idx="1">
            <a:schemeClr val="lt1"/>
          </a:fillRef>
          <a:effectRef idx="0">
            <a:schemeClr val="accent1"/>
          </a:effectRef>
          <a:fontRef idx="minor">
            <a:schemeClr val="dk1"/>
          </a:fontRef>
        </p:style>
      </p:pic>
      <p:pic>
        <p:nvPicPr>
          <p:cNvPr id="7" name="Picture 12" descr="Cac kieu bon phan3"/>
          <p:cNvPicPr>
            <a:picLocks noChangeAspect="1" noChangeArrowheads="1"/>
          </p:cNvPicPr>
          <p:nvPr/>
        </p:nvPicPr>
        <p:blipFill>
          <a:blip r:embed="rId3">
            <a:lum bright="-18000" contrast="12000"/>
          </a:blip>
          <a:srcRect/>
          <a:stretch>
            <a:fillRect/>
          </a:stretch>
        </p:blipFill>
        <p:spPr bwMode="auto">
          <a:xfrm>
            <a:off x="342900" y="925443"/>
            <a:ext cx="3886200" cy="27432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10" name="TextBox 9"/>
          <p:cNvSpPr txBox="1"/>
          <p:nvPr/>
        </p:nvSpPr>
        <p:spPr>
          <a:xfrm>
            <a:off x="342900" y="3886200"/>
            <a:ext cx="857250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800" b="1" dirty="0" err="1">
                <a:latin typeface="Times New Roman" pitchFamily="18" charset="0"/>
                <a:cs typeface="Times New Roman" pitchFamily="18" charset="0"/>
              </a:rPr>
              <a:t>Bón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1158</TotalTime>
  <Words>1093</Words>
  <Application>Microsoft Office PowerPoint</Application>
  <PresentationFormat>On-screen Show (4:3)</PresentationFormat>
  <Paragraphs>129</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Linh</dc:creator>
  <cp:lastModifiedBy>xuan thuy</cp:lastModifiedBy>
  <cp:revision>245</cp:revision>
  <dcterms:created xsi:type="dcterms:W3CDTF">2017-10-04T02:13:02Z</dcterms:created>
  <dcterms:modified xsi:type="dcterms:W3CDTF">2021-08-15T13:02:32Z</dcterms:modified>
</cp:coreProperties>
</file>